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1.xml" ContentType="application/vnd.ms-office.inkAction+xml"/>
  <Override PartName="/ppt/notesSlides/notesSlide5.xml" ContentType="application/vnd.openxmlformats-officedocument.presentationml.notesSlide+xml"/>
  <Override PartName="/ppt/ink/inkAction2.xml" ContentType="application/vnd.ms-office.inkAct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Action3.xml" ContentType="application/vnd.ms-office.inkAction+xml"/>
  <Override PartName="/ppt/notesSlides/notesSlide13.xml" ContentType="application/vnd.openxmlformats-officedocument.presentationml.notesSlide+xml"/>
  <Override PartName="/ppt/ink/inkAction4.xml" ContentType="application/vnd.ms-office.inkAct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Action5.xml" ContentType="application/vnd.ms-office.inkAction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Action6.xml" ContentType="application/vnd.ms-office.inkAction+xml"/>
  <Override PartName="/ppt/notesSlides/notesSlide21.xml" ContentType="application/vnd.openxmlformats-officedocument.presentationml.notesSlide+xml"/>
  <Override PartName="/ppt/ink/inkAction7.xml" ContentType="application/vnd.ms-office.inkAct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Action8.xml" ContentType="application/vnd.ms-office.inkAction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Action9.xml" ContentType="application/vnd.ms-office.inkAction+xml"/>
  <Override PartName="/ppt/notesSlides/notesSlide39.xml" ContentType="application/vnd.openxmlformats-officedocument.presentationml.notesSlide+xml"/>
  <Override PartName="/ppt/ink/inkAction1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42"/>
  </p:notesMasterIdLst>
  <p:handoutMasterIdLst>
    <p:handoutMasterId r:id="rId43"/>
  </p:handoutMasterIdLst>
  <p:sldIdLst>
    <p:sldId id="455" r:id="rId2"/>
    <p:sldId id="289" r:id="rId3"/>
    <p:sldId id="290" r:id="rId4"/>
    <p:sldId id="360" r:id="rId5"/>
    <p:sldId id="293" r:id="rId6"/>
    <p:sldId id="361" r:id="rId7"/>
    <p:sldId id="454" r:id="rId8"/>
    <p:sldId id="355" r:id="rId9"/>
    <p:sldId id="297" r:id="rId10"/>
    <p:sldId id="441" r:id="rId11"/>
    <p:sldId id="300" r:id="rId12"/>
    <p:sldId id="303" r:id="rId13"/>
    <p:sldId id="367" r:id="rId14"/>
    <p:sldId id="359" r:id="rId15"/>
    <p:sldId id="423" r:id="rId16"/>
    <p:sldId id="349" r:id="rId17"/>
    <p:sldId id="351" r:id="rId18"/>
    <p:sldId id="352" r:id="rId19"/>
    <p:sldId id="354" r:id="rId20"/>
    <p:sldId id="316" r:id="rId21"/>
    <p:sldId id="318" r:id="rId22"/>
    <p:sldId id="411" r:id="rId23"/>
    <p:sldId id="428" r:id="rId24"/>
    <p:sldId id="321" r:id="rId25"/>
    <p:sldId id="412" r:id="rId26"/>
    <p:sldId id="322" r:id="rId27"/>
    <p:sldId id="324" r:id="rId28"/>
    <p:sldId id="326" r:id="rId29"/>
    <p:sldId id="377" r:id="rId30"/>
    <p:sldId id="329" r:id="rId31"/>
    <p:sldId id="330" r:id="rId32"/>
    <p:sldId id="435" r:id="rId33"/>
    <p:sldId id="331" r:id="rId34"/>
    <p:sldId id="442" r:id="rId35"/>
    <p:sldId id="333" r:id="rId36"/>
    <p:sldId id="336" r:id="rId37"/>
    <p:sldId id="438" r:id="rId38"/>
    <p:sldId id="339" r:id="rId39"/>
    <p:sldId id="385" r:id="rId40"/>
    <p:sldId id="342" r:id="rId41"/>
  </p:sldIdLst>
  <p:sldSz cx="9144000" cy="6858000" type="screen4x3"/>
  <p:notesSz cx="6858000" cy="9144000"/>
  <p:custDataLst>
    <p:tags r:id="rId4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umimoji="1" sz="2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4032">
          <p15:clr>
            <a:srgbClr val="A4A3A4"/>
          </p15:clr>
        </p15:guide>
        <p15:guide id="4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34694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10" autoAdjust="0"/>
  </p:normalViewPr>
  <p:slideViewPr>
    <p:cSldViewPr>
      <p:cViewPr varScale="1">
        <p:scale>
          <a:sx n="60" d="100"/>
          <a:sy n="60" d="100"/>
        </p:scale>
        <p:origin x="1158" y="72"/>
      </p:cViewPr>
      <p:guideLst>
        <p:guide orient="horz"/>
        <p:guide orient="horz" pos="2160"/>
        <p:guide orient="horz" pos="4032"/>
        <p:guide pos="192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5468"/>
    </p:cViewPr>
  </p:sorterViewPr>
  <p:notesViewPr>
    <p:cSldViewPr>
      <p:cViewPr varScale="1">
        <p:scale>
          <a:sx n="117" d="100"/>
          <a:sy n="117" d="100"/>
        </p:scale>
        <p:origin x="-313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EB2C0A1A-7BCB-4234-8EB8-F35BEEB481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9C7CE66-D498-4B2A-B0FA-5E3CF6F9ADC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B6A5E17A-BF13-4C50-8433-A7AD26A0320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6C5A43B9-C25F-4050-9721-75997463F65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0C5A7932-59DE-4825-9D92-92BB02C3A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3783">
    <iact:property name="dataType"/>
    <iact:actionData xml:id="d0">
      <inkml:trace xmlns:inkml="http://www.w3.org/2003/InkML" xml:id="stk0" contextRef="#ctx0" brushRef="#br0">1928 5760 0,'0'0'16,"73"49"-14,-24 12 7,-13-49-4,99 86 10,-74-74-2,12 37-4,-12-24 1,36 24 2,-11-49-7,24 37-4,-1 0 3,-11-37 4,-13 12 7,13-24-12,-25 0 10,-24 0-10,24 0 11,0 0-10,-36 0 2,-13 0 2,13-24-1,-25 12 4,25 12-5,-25-12 3,12 12-4,37-25 7,-36 25-8,11 0 8,-11-36-6,36 36 6,-37 0-8,-12 0 8,37-13-8,-24 13 9,-13 0-10,24 0 10,-11 0-11,-13-12 13,49 0-10,-12 12 6,12-37-3,-37 37 5,37-24-9,-12 12 9,-12 12-8,11 0 4,50-25-5,12 25 9,24-49-10,-61 49 12,25-12-10,11-12 7,-11 24-8,-25 0 0,25 0 7,-1 0 2,13-25-9,-61 25 7,24 0-6,25 0 0,-37 0 3,12 0 0,-24 0-1,24 0 1,0 0 3,-24 0-5,24 0 3,37-36 1,-98 36-2,25 0-3,-1 0 5,13 0-4,-37 0 6,13 0-9,-1 0 9,-12 0-8,1 0 27,-1 0-26,24 0 6,-23 12-6,35 0-1,26 13 4,-26-13 0,-11-12 3,36 0-6,0 0 5,1 24-1,-26-24-1,26 0-2,-13 0 3,-37 0 0,49 0 0,-36 0-4,36 0 5,0 0-4,0 0 5,-48 0-6,36-12 2,-12 12 3,-1-12 3,-11 0-12,12 12 12,24 0-10,-36 0 13,-1-25-11,-11 25 7,48 0-8,-37 0 7,38 0-6,23 12-1,1-12 5,-13 37 6,13-37-14,12 24 8,12-24 1,-37 13-5,13-13 6,-25 24-7,37 1 6,-13-13-4,13-12 4,-12 0-4,-25 0 4,24 0-5,62 0 7,-98 0-8,37 0 9,-25 0-8,24 0 7,-23 0-11,-50 0 14,37 0-12,-37 0 11,13 0-11,-25 0 10,0 0-9,37 0 10,-24 0-8,-1 0 5,0 0-5,25 0 5,12 0-5,12 0 5,-24 0-5,24 0-5,1 0 10,-1 0-5,-24 0 5,24 0-7,0-25 7,0 25-5,-24-12 5,36-25-2,-11 13-1,-38 24 1,62 0-2,-49-12-2,-13 12-1,13 0 4,-12-25 8,-13 25-15,-12 0 13,25 0-13,-13 0 9,-12 0-2,25 0 0,12 0 1,-13 0-2,13 0 2,-37 0-2,1 0 2,48 0-2,0 0 3,-37 0-4,49 0 5,-36 13-6,-1-13 6,-23 0-9,-1 0 15,0 0 14,12 0-13,-11 0-11,11 0 4,-12 0-5,13 0 3,-13 0-3,0 0 6,12 0-7,-11 0 7,-1 0-7,0 0 5,0 0 8,0 0-2,25 0-10,-25 0 4,0 0-4,1 0 5,35 0-5,-35 0 4,-1 0-4,37 0 4,-13 0-4,13 0 6,-37 0-6,37 0 4,-25 0-4,1 0 4,-1 0-4,13 0 7,-25 0-5,12 0 0,-11 0-1,-1 0 3,61 0-3,-36 24 2,24-24-7,24 24 15,13-24-15,-25 0 4,-24 0 2,48 0-1,-48 0 2,24 0 6,-36 0-14,36 0 15,0 0-14,25 0 13,-1 0-9,1 0-5,-25 0 8,0 0-3,25 0 6,12 25-6,-37-13 4,61-12-5,-48 49 8,84-49-2,-96 12-4,-26 13 7,50-25-8,12 12 3,-37-12 1,25 0-1,-13 49-3,-12-49-4,-48 0 7,23 0-2,-11 12 7,-25-12-3,25 0-7,-13 0 1,-12 0 2,25 0 0,-25 0 3,13 0-3,36 0 1,-37 0-2,49 0 6,-24 0-4,-12 0 0,11 0-3,13 0 6,13 0-3,-26 0 2,1 0-6,0 0 7,-12 0-8,36 0 11,-61 0-10,37 0 9,-25 0-9,37 0 1,-36 0 4,48 0-2,-24 0 2,-13 12 7,13-12-15,12 0 14,12 0-14,25 0 6,-25 0 4,0 0-6,0 0 5,49 0-4,-49 0 6,49 0-8,-24 0 7,0 0-6,11 0 8,1-24-9,-61-1 8,-12 13-8,-25 12 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8732">
    <iact:property name="dataType"/>
    <iact:actionData xml:id="d0">
      <inkml:trace xmlns:inkml="http://www.w3.org/2003/InkML" xml:id="stk0" contextRef="#ctx0" brushRef="#br0">2099 12802 0,'0'-12'85,"24"12"-83,135 12 13,36 0-1,146 12 3,50 25-1,72-49 5,-267 0-8,23 0 2,269 0 2,37 0-2,-37 0-4,-74 0 1,-182 0 3,122 0 0,-86 0 0,1 0 1,-13 0-6,-122 0 1,-24 0 5,207 0 1,-73 0-2,-49 0 4,-60 0-5,-99 0-9,13 0 6,-12 0-6,36 0 6,0 0-6,0 0 7,25 0-7,-1 0 6,25 0-5,-48 0 4,23 0-6,13 0 9,-12-24-12,11 24 15,-11 0-16,36-25 8,13-23 1,48 23-2,-61 25 1,0-24 1,61-1 0,-24-23-2,-37 48 0,37-25 0,0 1 4,0-1-3,-74 25 2,-48 0-3,49 0 2,-49 0-5,-13 0 9,13 0-10,-37 0 11,37 0-10,-12 0 1,-25 0 3,12-24 8,1 24-15,-13 0 15,0 0-16,37 0 8,-25 0 1,37 0-2,-36 0 1,23 0 1,26 0 8,-50 0-11,-12 0 1,0 0 5,13 0-5,-13 0 23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0530">
    <iact:property name="dataType"/>
    <iact:actionData xml:id="d0">
      <inkml:trace xmlns:inkml="http://www.w3.org/2003/InkML" xml:id="stk0" contextRef="#ctx0" brushRef="#br0">7259 15462 0,'12'0'74,"0"0"-63,25 0-6,12 0-2,-13 0 6,-11 0 0,11 0-2,38 25 2,35-13-2,26-12 0,60 0 3,-37 0-3,38 0 4,-1 0-6,-24 0 5,-13 0-2,37 0 2,-60 0-7,-38 0 10,13 0-10,-61 0 10,0 0-9,-1 0 10,-11 0-13,12 0 13,-13 0-9,13 0 7,0 24-7,24-24 0,0 0 3,-12 0 8,-12 0-12,0 0 1,-12 0 2,36 0 0,0 0 3,25 0-2,-25 0 0,-24 0-2,24 0 6,0 0-3,-24 0-1,48 0-5,1 0 9,12 0-8,-13 0 9,1 0-9,73 0 11,-74 0-11,38 0 7,-38 0-7,-24 0 8,-36 0-7,36 0 1,-48 0 1,11 0 1,-11 0 0,11 0-1,-11 0 2,11 0 0,37 0-1,-24 0 1,0 0 0,24 0-4,0 0 6,62 0-6,-74 0 7,36 0-7,13 0 6,-12 0-6,36 0 7,-37 0-8,1 0 8,-25 0-9,0 0 12,1 0-11,-1 0 7,0 0-6,25 0-1,-1 0 5,13 0-1,-37 0 0,25 0 1,-25 0-3,-24 0 10,24 0-14,-24 0 12,-13 0-14,13 0 10,0 0-2,24 0 0,25 0 0,-25 0 1,25 0 1,-25 0-6,-24 0 8,48 0-9,13 0 11,-37 0-9,0 0 6,-48 0-8,48 0 12,0 0-11,-36 0 1,12 0 5,48 0-4,-60 0 3,24 0-2,12 0 0,-36 0 2,-1 37 0,-11-37-3,36 12 5,-37-12-6,0 0 5,13 0-4,0 12 6,-1-12 5,-24 25-7,13-13-4,36 24-3,-25-23 14,38 23-5,11 37-4,-12-60 4,147 97 3,36 12-7,-171-86 3,-11 1 3,60-1-7,-122-11 4,0-13-4,0 0 5,25 0-10,-37 1 26,12-1-23,0 37 11,-12-13-4,25-11-9,-13 36 10,24-25-10,-36 13 14,13-12-13,11 36-1,25 37 8,-37-61 1,25 12-7,-1 12 7,1-24-3,-13-13-8,1 1 9,23 12 6,-11-13-1,-25-11-8,-12-13 7,0 37 6,0-37-11,0 0-3,0 0 4,0 37-3,0-37 4,0 37-6,0-37 7,0 13-7,-12 36 5,0-25-5,0-23 8,-1 11 2,-23 13-14,24-25 6,-25 24 6,-48 1-1,24-25-3,12 25 3,-85 24 1,61-25-5,-37-11 5,0-13 0,12 12-5,-85 50 3,-122-25 3,196 24-4,-135-37 0,146-11 2,13-13-2,-25 25 2,61-37-1,-36 48-5,11-23 10,13-25-11,-12 12 5,-98 12 6,37-24-11,-12 49 8,-123-24 1,111-1-8,-220 49 9,-25-24 1,13 24 0,219-73 0,61 25-12,-61 11 11,86-23-10,36 11 5,-61-24 5,61 12 0,-48-12-10,24 25 8,-62-25 2,-72 24-9,73-24-4,0 0 10,36 0-6,0 0 3,1 0-4,24 0 8,-25 0-7,25 0 3,0 0-4,12 0 1,-13 0 2,13 0 5,-36 0-7,24 0-2,12 0 5,-61 0 7,48 0-11,-23 0 5,-1 0-8,1 0 14,-13 0-14,12 0 3,1 0 4,23 0 8,-48 0-11,49 0-5,-24 0 9,23 0-4,1 0 6,24 0-7,-24 0 6,0 0-5,-25 0 4,-11 0-5,35 0 7,26 0-10,-50 0 11,25 0-10,-25 0 11,25-12-12,-37-37 13,37 37-13,-37-13 15,0-36-16,-73 12 13,74 37-3,35-37 1,1 37 1,-12-12 3,-25-25-2,49 12-4,12 25 0,-36-49 2,48 49-2,1 0 2,-74-74 4,49 25-3,12 37-2,12-13-1,25 25 1,-49-37-1,25 13-1,23 24-4,-35-1 9,11-11-1,13-1-3,11 1 2,-23-25 3,11 0-1,1 25 2,-25-74-6,13 37 0,-1 13 3,25-13-8,0 12 12,12 37-2,-25-25-13,-11-36 2,23 24 14,13 24-10,-24-11-2,24 11 5,-12-23-4,12 23 0,0-11 0,-12 23 6,-1 1-8,13-12 4,0 12-3,0-62 6,0 50-10,0-13 12,0 13-9,0-37 7,0 37-10,0 11 5,0-23 1,0 24 1,0-13 0,0-12 5,0 13-8,0 0 5,0-13-9,0 13 4,0-13 3,0 13 8,13-1-12,11-11 5,-24 23-4,49-35-5,-49 35 12,0-11 2,12 0-10,0-1 7,-12 13-6,12-25 9,1 25-4,23-12-9,-36-1 16,12 13-12,-12-12 7,37-13-12,36-48 10,-24 48 5,36-24 2,-60 49-1,-1-25-1,-12 25-5,1 0 0,35 0 4,-35-1 3,-1 1-3,0-12 2,25-1 0,11 25-1,-35 0-11,11-12 19,-12 0-18,25 0 8,-25 12-8,0-25-5,37 13 14,-37 12-6,0 0-3,25-24 4,-25 24-5,0 0 7,1 0 61,-1-25-63,12 25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673">
    <iact:property name="dataType"/>
    <iact:actionData xml:id="d0">
      <inkml:trace xmlns:inkml="http://www.w3.org/2003/InkML" xml:id="stk0" contextRef="#ctx0" brushRef="#br0">10272 7164 0,'-12'12'75,"-12"0"-72,-49 12 12,-37 25-11,49-37 1,-86 13 4,13-25 0,-98 24-2,1 25 2,-99-24-2,74 11 1,-12-11 4,-233 72 2,270-72-6,72-25 2,13 48-5,11-23 7,38-25-7,-62 0 4,49 0-4,-24 0 6,-24 24-8,-13 1 11,12-25-9,-73 0 7,1 0-7,35 0 5,-60 0-5,0 0 8,-12 0-8,48 0 6,-12 0-6,74 0 0,-13 0 3,37 0-1,0-61 2,-13 12 1,74 37 1,12-25-7,37 13 5,-1 11-2,-11 1 7,-1-24 1,-36-13 1,61 0-2,-1 37-6,-23-49 4,24 36 1,12 1-7,0-13 3,0-12-5,-25 13-1,25 24 1,0-13 6,-12-11-4,12 23 5,-37-35-5,25 35 1,0 1 10,12-24 98,0 23-107,0 1 3,61-61-5,110 24 5,36-24-2,25 24 1,61-36 4,365-50-5,-365 74 2,73 37 4,-73-25-14,0 25 13,195 24-6,-293 0 1,-61 0-4,25 0 5,-62 0-5,111 0 0,-111 0 5,1 0-6,36 0 7,0 0-6,-36 0 1,61 0 4,-25 0 2,0 0-7,-36 0 6,11 0-6,-11 0 0,0 0 3,-1 0 8,-24 0-11,25 0 7,12 0-7,-86 0-1,49 0 3,-24 0 3,-12 0 3,-25 12-2,25 0-7,-25-12 7,37 49-5,-13-25 8,1 13-10,36 0 9,-61-25 1,49 37-12,-24-25 7,-25-12 2,25 13 5,-13-1-4,-12 13 5,0-25-1,-12 0 1,0 0 2</inkml:trace>
    </iact:actionData>
  </iact:action>
  <iact:action type="add" startTime="9034">
    <iact:property name="dataType"/>
    <iact:actionData xml:id="d1">
      <inkml:trace xmlns:inkml="http://www.w3.org/2003/InkML" xml:id="stk1" contextRef="#ctx0" brushRef="#br0">3624 10166 0,'0'0'1,"48"0"6,26 0 2,-1 0-4,24 24 5,74 1-5,24-1 8,-24 0-9,61 25 8,0-24-5,36-1 5,25 13-5,-37-37 0,134 0-4,-60 0 3,60 0 2,-36 0 0,-61 0 3,24 0 1,-49 0-9,-36 48 11,24-48-12,-24 25 13,-37-1-12,13 1 11,-13 23-10,0-23 9,74-25-10,-38 24 4,50-24-1,12 0 2,36 0 1,62 0-2,11 0-1,135 0 3,0 0 1,-13 0-4,13 0 6,61 0-9,-122 0 10,-74 0-8,-48 0 0,-98 0 5,-24 0 3,-73 0-9,-1 0 9,-11-24-10,-50 24 11,-23-25-10,35 25 8,-11-24-7,-25 24 0,61-12 6,-24-37-6,24 49 4,0-24 7,-36-1-13,36 25 1,13-24 6,-74-13-4,37 13 5,-37 12-9,0-13 11,25 25-9,11-36 4,1 11 2,24 1 1,13-1-8,24-23 11,-13 23-11,50 1 4,-74-1 3,-24-11-4,-1 11 3,-35 25-3,-26-12 4,1 12-2,-37 0-1,13 0 12,-13-24 15</inkml:trace>
    </iact:actionData>
  </iact:action>
  <iact:action type="add" startTime="10946">
    <iact:property name="dataType"/>
    <iact:actionData xml:id="d2">
      <inkml:trace xmlns:inkml="http://www.w3.org/2003/InkML" xml:id="stk2" contextRef="#ctx0" brushRef="#br0">3233 12619 0,'0'0'2,"86"12"2,-13 37 2,37-37 5,24 12 3,98 25-11,-123-24 10,87-1-6,11 0 3,25 25-3,24-12 3,0-37-5,12 0 0,-11 0 3,-1 0-1,0 0 2,73 0-2,-36 0 3,-37-49-6,74 25 7,-1-1-8,1-60 12,-38 60-10,62 1 6,-24-62-5,23 62 6,-23-37-6,-62 12-5,49 25 8,-48-13 6,-37-12-10,-1 25-1,38-25 5,-13 49-2,37-110 3,0 86-4,-25-37 5,-73 37-4,37-1 3,0 1-3,-61-25 4,-1 24-5,1 1 3,24 0-3,-48-25 5,-13 0-6,-61 37 5,13-25-4,-25 13 7,-49 24 6,12 0 78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7397">
    <iact:property name="dataType"/>
    <iact:actionData xml:id="d0">
      <inkml:trace xmlns:inkml="http://www.w3.org/2003/InkML" xml:id="stk0" contextRef="#ctx0" brushRef="#br0">10309 15279 0,'0'12'19,"0"1"7,0-1-11,0 0-6,12 0-2,13 25 3,23-25-4,1 12 4,12-11-1,61-13-4,73 48 7,37-48-1,24 0-6,37 0 3,0 0-4,24 0 9,49-36-8,-36-1 6,48-48-6,-122 60 7,37 1-4,-25-25 3,-97 25-3,0-1-2,-49 25-1,85-24 5,-73-25-8,-24 49 5,24-24 5,-36-1-1,-25 25-10,25 0 15,-25 0-13,-36 0 5,11 0-1,26 0 2,-62 0-4,12 0 6,-12 0-2,13 0-3,-13 0 11,0 0-8,25 0-5,-13 0 10,13 0-11,36 0 9,0 0-6,25-12 6,-13-37-9,13 49 11,12-12-9,24-12 5,-61 24-6,0-25 10,-24 25-11,-37 0 10,37-24-10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672">
    <iact:property name="dataType"/>
    <iact:actionData xml:id="d0">
      <inkml:trace xmlns:inkml="http://www.w3.org/2003/InkML" xml:id="stk0" contextRef="#ctx0" brushRef="#br0">5697 6639 0,'0'0'2,"13"0"3,35 0 1,-11 0 5,12 0-6,0 0 5,48 0-2,98 0 1,74 0-3,-13 0 3,61 0 0,86 0 0,-1 0-4,62 0 7,0 0-7,11 0 6,-72 0-6,0 0 8,-25-61-12,-12 0 13,-98 36-9,25-23 8,-61 23-6,-37-11 3,12-38-1,-72 50-3,11-25-3,-12 13 6,-97 36-1,-25-25-4,0 25 10,13 0-9,-1 0 20,-12 0 0,0 0-18,13 0 1,-13 0 2,25 0-5,11 0 7,-11 0-7,-13 0 7,-11 0-6,-1 0 3,12-12 112</inkml:trace>
    </iact:actionData>
  </iact:action>
  <iact:action type="add" startTime="8519">
    <iact:property name="dataType"/>
    <iact:actionData xml:id="d1">
      <inkml:trace xmlns:inkml="http://www.w3.org/2003/InkML" xml:id="stk1" contextRef="#ctx0" brushRef="#br0">11090 9775 0,'24'-12'30,"-12"12"-22,37 0 2,0 0 3,0 0-8,61 24 4,-13-24-6,62 0 12,73 0-10,24 0 0,73 0 3,86-73 8,-49 37-11,0-50-3,73 25 7,-12 37-2,-97-62 6,23 62-5,-133 24-1,12-24-3,-61 24 8,-98 0-8,-24 0 6,24 0-5,-24 0 7,-13 0-5,-11 0-1,11 0 2,62 0 4,-13 36-8,86-11 9,-49-25-11,49 24 15,24 0-14,12-24 9,-85 0-8,110 49 8,-86-24-7,13-25 7,12 0-7,-49 0 6,24 24-6,13-24-1,-25 0 6,-36 0-5,-50 0 6,13 0-3,13 0 1,-1-24-4,-37 24 6,38-25-6,-38 13 9,-11 12-9,-13 0 9,0 0-2,12 0 34,13 0-24,-13 0-7,-11 0-11,11 0-1,-12 0 8,0 0-5,1 0 3,35 0 1,-35 0-1,11 0-4,0 0 9</inkml:trace>
    </iact:actionData>
  </iact:action>
  <iact:action type="add" startTime="15551">
    <iact:property name="dataType"/>
    <iact:actionData xml:id="d2">
      <inkml:trace xmlns:inkml="http://www.w3.org/2003/InkML" xml:id="stk2" contextRef="#ctx0" brushRef="#br0">1123 14742 0,'0'-12'67,"36"12"-64,-11 0 7,48 0-2,61 12 1,61-12 7,0 0-11,62 0 5,72 0-5,-12 0 0,37 0 3,-25 0-3,25 0 8,-37 0-8,74 0 4,-99 0-4,111 0 9,-49 0-9,36 0-1,-36 0 7,36 0-5,13 0 2,-49 0 7,12-24-10,-49-1-1,25-85 4,-13 25 0,-61 12 2,-11 12-3,11-37 3,-24-12-2,-73 62 2,-25-1-5,-12 24 3,-36 1-3,-61 24 7,11-12-9,-11 0 10,-25-13 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5847">
    <iact:property name="dataType"/>
    <iact:actionData xml:id="d0">
      <inkml:trace xmlns:inkml="http://www.w3.org/2003/InkML" xml:id="stk0" contextRef="#ctx0" brushRef="#br0">14762 7701 0,'73'12'34,"61"37"-28,49-1 2,37-23-1,73-25 6,109 0-9,1 0 6,-49 0-5,-37 0 6,12 0-6,25 0 1,-122 49 5,-37-25 2,-24-24-9,-74 24 8,-48-24-5,24 0-6,-12 0 9,-48 0-4,-1 0 2,0 0 7,37 0 2,-37 0-17,49 0 9,37 0 0,-25 0-1,0 0 1,0 0 0,25 0-5,12 0 3,-13 0 7,-24 0-9,1 0 7,-50 0-10,13 0 12,-25 0-10</inkml:trace>
    </iact:actionData>
  </iact:action>
  <iact:action type="add" startTime="17183">
    <iact:property name="dataType"/>
    <iact:actionData xml:id="d1">
      <inkml:trace xmlns:inkml="http://www.w3.org/2003/InkML" xml:id="stk1" contextRef="#ctx0" brushRef="#br0">15213 10996 0,'37'0'34,"61"0"-22,11 12-7,111-12 6,36 0-6,37 0 6,36 0-6,25 0-3,37 0 10,-38 0-4,-60 0 1,0 0-2,-74 0 1,-48 0-4,-12 0 10,-49 0-8,-62 0-2,26 0 5,-1 0-2,-49 0 2,13 0-2,-1 0 2,-23 0-1,11 0-1,13 0 3,60 0-2,1 0 7,73-61-11,-1 49 1,1 12 4,49-37 5,12 13-9,-25-25 1,-12 24 4,13 1-3,-74 0-4,-110 24 6,13 0 1,-25 0-4,-24 0 149,-25 0-142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534">
    <iact:property name="dataType"/>
    <iact:actionData xml:id="d0">
      <inkml:trace xmlns:inkml="http://www.w3.org/2003/InkML" xml:id="stk0" contextRef="#ctx0" brushRef="#br0">12151 6517 0,'12'0'28,"37"0"-28,-24 0 14,36 0-9,36 0 8,62 0-8,73 0 7,60 0-7,99 0 6,146 0-6,-13 0 6,74 0-6,12 0 7,110 0-7,-183 0 8,133 0-8,-206 0 5,12 0-4,-159 0-1,37 0 3,-98 0-1,12 0 2,-109 0-2,0 0 3,-50-25-5,-60 1 6,-12 24 11</inkml:trace>
    </iact:actionData>
  </iact:action>
  <iact:action type="add" startTime="9005">
    <iact:property name="dataType"/>
    <iact:actionData xml:id="d1">
      <inkml:trace xmlns:inkml="http://www.w3.org/2003/InkML" xml:id="stk1" contextRef="#ctx0" brushRef="#br0">10053 7957 0,'12'0'83,"49"12"-75,12 12-1,61-24 2,-36 13 2,36-13-5,-24 49 3,61-25-2,0-24-1,-13 24 7,-24-24-8,37 0 4,-49 0-3,-12 0 5,24 0-6,-12 0 6,49 0-6,-37-36 6,0 36-6,-24-25 10,-12 25-14,-37-12 3,-12 12 9,-25 0 0</inkml:trace>
    </iact:actionData>
  </iact:action>
  <iact:action type="add" startTime="17869">
    <iact:property name="dataType"/>
    <iact:actionData xml:id="d2">
      <inkml:trace xmlns:inkml="http://www.w3.org/2003/InkML" xml:id="stk2" contextRef="#ctx0" brushRef="#br0">9382 13815 0,'0'12'42,"24"0"-33,1-12 2,36 0-6,12 12 6,24-12-11,74 49 16,24-49-11,37 0 0,0 0 2,49 0 3,-13 0-2,-12 0 7,-61 0-11,37-12-2,-98 12 10,-60-12-7,-1 12 7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7741">
    <iact:property name="dataType"/>
    <iact:actionData xml:id="d0">
      <inkml:trace xmlns:inkml="http://www.w3.org/2003/InkML" xml:id="stk0" contextRef="#ctx0" brushRef="#br0">1062 12216 0,'12'0'65,"0"0"-61,0 0 5,0 0-2,37 12 2,-24-12 7,-13 0 2,37 12-13,-25-12-4,49 25 8,37-25-3,-12 0 6,36 12-7,-37-12 5,38 0-4,35 49 5,1-49-6,24 0 7,-36 0-10,36 0 12,-61 24-9,1-24 1,35 25 5,-11-25 3,-49 0-12,12 0 3,49 0 3,-37 24 0,0-24 1,61 0-3,-24 0 5,24 0-3,0 0-1,61 0 3,-24 0-3,-12 0 9,36 0-11,12 0-3,-11-12 9,11-37-6,25 12 5,-37 13-2,37 0 5,-25-50-6,-36 38-5,36 11 6,-11-23 3,-26 23-7,1 1 12,-61-1-12,24 25 7,-61-49-7,13 25 1,-74 24 2,25 0 1,-25 0 2,24 0 4,1 0-13,61 0 8,36 0-2,0 0 3,0 0-2,-24 0 0,-12 0 1,11 0-1,26 0 2,-38 0-3,-24 0 3,37 0-4,-12 0 4,-1 0-4,50 0 6,-50 0-7,38 0 4,35 0-8,-96 0 7,60 0 2,-37 0-3,74 0 1,-73 0-1,12 0 3,-49 0-4,12 0 4,-24 0-2,-13 0-1,37 0 3,-12 0-2,-48 0-1,23 0 2,-24 0-1,25 0 1,-25 0-2,0 0 3,-12 0-5,37 0 6,-25 0-6,25 0 1,24 0 4,49 0 3,-37 0-9,-37 0 8,1 0-8,-25 0 2,-24 0 4,24 0-3,0 0 1,37 12 7,-12-12-11,36 25 10,122-25-11,147 0 3,60 0 2,1 0 0,-196 0 0,-109 0-1,12 24 3,-62-12-3,-60 25 3,0-37-5,-25 12 9,-11-12-11,11 0 8,-12 25-8,25-25 14,12 0-12,-13 12 5,37-12-3,98 0 3,61 0-3,61 0 0,-98 49 10,0-25-13,-48 0 9,84 1-7,1 24 4,-98-25-10,-60-24 5,-38 24 5,-24-24-2,37 13 0,-24-1-2,11 12 6,-24-12-4,62 1 3,60 11-6,0-24 5,-24 49-8,-37-37 13,-24 25-10,36-13-1,-12 13 7,-12-25-5,-36 12 4,11 13 20,-36-13-10,37 37-14,0 13 8,24 11-1,-37-36 2,49 85 2,-48-24-15,11-49 12,1-12-3,-25 24-10,12-36 10,-11 36 2,35 61 3,-11-24-9,-37-61 2,0-37-5,0 24 0,0-23 3,0 11 9,0 25-13,0-37 4,0 61 1,-37 1-2,1-13 3,-25 36-2,49-36 2,-25 12-3,-61 49 5,37-36-6,-12-13 7,12 13-5,25-1 5,-38 25-11,38-49 14,-25 36-11,24-36 1,1 37 3,-25-12 7,-13-1-14,13 0 16,13-24-17,-26 86 14,13-98-11,-24 48 3,24-11 6,24-62 1,1 37-13,-25-12 17,-25 49-17,1-13 6,-37 13 5,61-50-6,-49 74 7,-12 1-8,-24-26 9,-1-24-10,1 49 16,24-24-4,-134 36-1,24 37-4,86-49 0,60-61 7,-207 110-2,-24 0-1,-61-25-4,134-36 0,49-85 4,12 109-14,-49-61 6,0-24 5,25 36-4,0-60 4,-159 97-4,158-98 2,1 49-4,12-48 6,24-1-6,-49-24 7,-48 86-9,-25-62 9,61 0-9,-97-24 10,-37 86-10,36-62 11,62 13-13,-196 48 7,86-24-1,85-12 1,-24-49 0,24 0 0,98 0 1,-12 25-1,48-25 0,-73 0 0,110 0 0,-85 0 0,85 0 0,-73 0 1,0 0-2,-74 0 2,-24 0-2,-24 0 2,24 0-1,1 0 0,-62 0 0,134 0-1,-48 0 2,48 0-1,25 0 0,0 0 0,24 0 0,37 0 0,-25 0 0,-12 0 0,74 0 0,-98 0 2,36 0-4,-73 0 4,0 0-4,-24 0 3,24 0-2,13 0 1,-13-37 0,25 13 0,-25-50-1,25 25 1,36 1 5,0-1-3,-61-12-3,61-12 4,-60 24-5,23-24 6,1 12 3,-245 12-1,13 0-7,244-24-6,-12 24 10,36-37-5,110 74 5,-12-24-3,-13-25 1,74 36-4,-25 1 4,-11-37-4,23 36 5,25-11-5,-12 24 8,0-62-9,-25 26 8,37 11-7,-36-36 10,-13-13-14,37 37 13,-13-48-10,25-1 7,-12-12-6,-37 1 6,0-1-6,49 36 7,-12 1-8,-37-37 2,37 1 4,-12 35 3,-1-35-8,-11 60 7,24-37-7,12 25-4,0-36 10,-25-13-6,25 12 7,0-12-8,0-12 9,0-12-10,0 24 10,0 37-8,0-25 7,0-24-8,0-49 9,0 37-9,0 37 9,0-1-10,0-36 11,0 61-7,0-25-6,0 25 10,0 36-5,0-61 5,25 25-5,-1 0 5,0-37-5,-11 0 7,35 37 1,-35 0 0,23-110-6,13 97 4,-12-36 2,-25 37-6,49-1-8,-37 13 11,-12 49 3,25-49-6,-37 60 3,12 1-7,-12-24 25,25 23-13,-13 1-11,12-24 8,13 11 1,12-24-5,-37 37 2,37-61 2,-13 49-4,-24-1 2,74-36 3,-37 0-12,73 0 4,-61-24 5,-49 72 3,37-23-5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0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05.26316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0-08-03T05:23:50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3600">
    <iact:property name="dataType"/>
    <iact:actionData xml:id="d0">
      <inkml:trace xmlns:inkml="http://www.w3.org/2003/InkML" xml:id="stk0" contextRef="#ctx0" brushRef="#br0">11285 10776 0,'0'37'13,"0"-25"-3,12 0 4,37 0 2,12 37-13,-12-37 13,97 25 3,-85-1-5,61-11 4,61-13-2,-85-12 2,-37 0-8,-12 0-5,24 0 4,24 0-4,-36 0 5,-12 0-5,24 0 0,1 0 4,23 0-4,1 0 6,-1 0-7,-23 0 9,23 0-8,-60 0 7,36 0-7,-49 0 0,37 24 2,13-24 9,-26 0-15,62 37 13,-49-37-13,49 24 17,-37-24-14,25 13 7,36-13-6,-36 0-3,-25 0 9,-37 0-4,13 0 2,-37 0-1,1 0 1,23 0-1,-24 0 1,1 0-5,-1 0 15,12 0 33</inkml:trace>
    </iact:actionData>
  </iact:action>
  <iact:action type="add" startTime="14958">
    <iact:property name="dataType"/>
    <iact:actionData xml:id="d1">
      <inkml:trace xmlns:inkml="http://www.w3.org/2003/InkML" xml:id="stk1" contextRef="#ctx0" brushRef="#br0">15945 10752 0,'13'24'46,"11"0"-31,37 1 5,0-1-5,98 49 0,-13-73 5,37 25-5,-110-25-12,-24 0 13,49 0-4,-62 0 2,74 12-7,-37-12 5,0 24 2,37 13-5,-37-37 1,98 12 5,-122-12 0,134 61-7,-122-61 7,-49 0-3,0 0-6,49 25 7,-24-25 3,12 0-10,-25 0 4,13 0-3,-25 0 6,0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A9944B4-53B1-4707-AF0A-F20E91258A1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DA3CBDC-A5BB-45ED-BFBD-D33F1BD51544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4AE17FA-4525-4773-8569-E336520030A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F5BE7F88-06ED-4882-8206-B32619B1003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A1079D14-EB45-48FA-A2C5-EEFF5815D18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B8BA3490-91D6-45A8-9E6F-BED12DC18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76BD4B87-BA67-49E2-A809-C0752D9BAA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4DA9F46-3951-4821-8FF6-B5E8FDE0FC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ACE2849-850C-42D5-BAF9-AE4DFBDBE6ED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0175722-255D-4B70-9C8A-4EFBF1F0F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BF4DE87D-8D54-4337-BBB1-355E9247C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1B478196-02B6-46E2-B708-568AD2314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3F559E3-80A3-4DA4-8488-8570911A48F2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11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CD2A110D-3008-4A1E-BC81-DF0D87A5AD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12BB0748-A262-41D0-85D6-955105CF5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06829E50-49C7-4D0E-930F-9A720BB45A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451297-C374-4B4B-A42C-F57C9F7C5AB4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12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6DD86999-A604-41F3-AAC9-2B0BD5C00E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C09F9B9-14FD-4DB4-979C-3D46A5B30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D4321A7D-3B16-440F-B067-A4E2B5E958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CCEE66-2A4B-4B81-94A8-FEB0453049AD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13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5C36763-4C4A-4776-9823-FFA64A5823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C3F454DF-6AE1-4481-AE48-095795B3F5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C55AF043-A7E3-43C1-A8F0-1FDEF1A50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0067BCB-013F-46D4-9360-DF423509C421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14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ED418FDF-0163-480D-B5A8-D2AAD59037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741C889-3C4E-4D69-98A4-06892519DD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2B2283AD-A767-49BA-88F3-A49075AE1C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D4BAF12-2941-4E84-9394-7D69EB567DD0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15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F361F8F8-9E7C-439A-A88B-554B03C55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675915D7-8A7C-4056-B90D-055A9B41A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2.8  Energy levels of an atom</a:t>
            </a:r>
            <a:r>
              <a:rPr lang="en-US" altLang="en-US">
                <a:solidFill>
                  <a:srgbClr val="034694"/>
                </a:solidFill>
                <a:latin typeface="Arial" panose="020B0604020202020204" pitchFamily="34" charset="0"/>
              </a:rPr>
              <a:t>’</a:t>
            </a:r>
            <a:r>
              <a:rPr lang="en-US" altLang="en-US">
                <a:solidFill>
                  <a:srgbClr val="034694"/>
                </a:solidFill>
              </a:rPr>
              <a:t>s electrons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1E16A596-D0D9-42CA-A2CA-4E4186C83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665B61-F518-4765-84AA-8B789310277F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16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08EAF9DB-8762-4560-BA1F-F8AB4E514D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A68259F3-E1B6-45A6-85CD-15AB27C0AC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5987E5A4-A25C-4894-9877-969F188FF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537726-6FB3-4658-A55E-00E1A47DE811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17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9CDDD2C-6D76-4133-BB03-3C69AC393D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877C10B0-D42A-43BD-AB42-0DD9612852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8E572E1D-1BE0-46E3-9340-E3B51B76F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4754A5-C05C-403C-AC22-65535D7A3E18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18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AA2963B2-E560-4343-A161-481C7575E1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9641FEA-DC6C-46CD-A55B-C904738E1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3DE877BB-11B6-454D-AE53-20C3FFE404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C721F6-0594-4096-BE02-FB2382F0A935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19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99227CEB-5ACC-4E23-88E7-F4A8CDF0B1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2A7F9A09-9743-46DB-842C-F34304BA79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66762DE6-7C41-4107-BAE1-506318835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243C051-17BE-4193-8B4E-597BA400D752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20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60E7041-F73C-46C6-B6E5-DF412A2A29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96FEF290-CA8A-476D-A50F-1290EEA49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4F4DD32-6C6C-4957-8903-30657AB6C6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0FA179-1BB9-460C-9F28-E81C727370B6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E049D5A-271D-4BEB-B1E9-83EEA1D865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62DE069-7A98-4542-AC91-AC9281528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3AD8AE15-4CD3-41E3-B524-E5E631517A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F07338A-85FE-4588-9355-78B4FD0E28FE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21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15397BA-D115-4464-9E1B-C9325C4BC4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6FB23E1-B272-47F9-B010-DBFD84DBA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2003F3B7-C6A1-4D87-94F8-2AA8502C4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994C5F-BE00-4A51-A682-264290732555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22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B5B840A7-DD97-40DF-87AB-D350CD2ECB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B5D039EE-EB93-4A64-ADDA-098C7FB57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6F0D0E14-B1CF-4466-AA4E-6A097414C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BAF99C8-55B0-46DB-B8B7-ECC37D23871A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23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84E01EB1-91C8-4585-BF3D-5AD8BFFC78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BCEB1E54-C85F-42A3-913C-4A948B59D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2.12 Covalent bonding in four molecules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E37BB274-DC5F-4E16-98AE-9904DA569B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6AEDD2-70E4-43DD-A908-AA0E57DF1076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24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DF035B9-335B-4C5F-8CA7-F51DC5ABF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8B107AE1-E898-4F21-A57B-F4967E39C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766D2AE4-26BE-4DC2-99CA-E896B48CA9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742A54B-9A53-4C81-A8B7-2210D20F6B4C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25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ACE192D6-AEEF-4DBF-BBD2-117786033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C9329879-9EFE-4933-ADED-5CABBF585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ABF7A3A-4441-4FCD-80E8-A01BD9E0CD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85636C5-038C-4A25-BCFD-F75D4598EE29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26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9795E550-30EE-41C9-AEC4-BE6F999430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148AF943-7647-4144-BBCE-FD778CD36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D381A943-4CF6-4009-8358-6456E334C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91A7502-A688-4017-9AAB-CA201CDEBDDD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27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53732D82-D6AB-49D8-A33B-A05196C88A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9270932-035A-461B-83DF-322BC2ADE1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7CE640AA-A65D-4628-AA56-9F20D11172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FCB5DD7-A738-40AA-AFD1-C945AE85EDB9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28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B00AE31B-0143-40E6-920E-8F140F7619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5FFE3594-58CA-4787-8ECD-BE51EB553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6544A88-B23D-4F09-B41C-490AC3EB48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1886A6-435F-468E-965F-C1BD2E305100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29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AFEE8282-2C59-4904-AC58-578A9A698B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E08F1CCB-DFEF-47E8-9A49-19B399A3E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63FA69B-EF55-4326-8F40-7785169610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03EB5B-05CE-4BDC-81DB-72F56956A855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30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04E3976-97DB-47D8-BC6B-BE497644F7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AB9EB61-7699-4167-9D5B-9D84ED792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33F4A22D-1BC4-429F-975C-A69CC10CE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BD68A7A-99C8-45AD-AFDE-5F2FFB198D2B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4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6484188-49F2-48AD-823A-5E6EEECACA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9AB7622-55A9-4F89-B582-8112E4FC3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7098ECCA-E19B-4976-960D-A0FDABA970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01223BB-D7B1-4BD4-B498-2976970226F0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31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1A7259B1-77A9-43B2-8A47-B56F867330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34AD8040-9148-4507-8D10-5D397AA20C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1901E117-840E-46E4-B47C-34CC444CC7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85D9F98-F0F4-4E90-800E-31C41AAE0ED8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32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328DD6DE-EA42-4E4C-B3F6-C56470FE05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08E30FC4-4432-46C4-9635-1276D795E3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2.16 A hydrogen bond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9A243DB0-7CD5-40A1-AB37-05321DEE86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189ACF-B537-4BA6-A5FC-4447151F2F59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33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0DAEE47-1086-4240-A1CC-8669F71F55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4C0E3ED8-B5E4-491E-B542-C26B29801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B1B4F4AF-34BE-4151-8541-A6719432A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4D8FF8-190E-4DEC-AEC7-063DDF13A224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34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57371FDF-D6E8-4D50-B052-94606B942B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B61784A5-3BD8-4684-9508-8304D358F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A181FFE7-FC9E-484C-80C0-A5AF72F663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609170-5EC6-4467-8F1D-7F9E6FD80A72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35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8EE0AC9F-C9D0-432F-A61D-EBA262CFCA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618E547F-2073-4830-9CA6-F3F0FDBAB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057A26F-A24A-4043-8BE2-578AA66FB6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0A9E794-701F-456C-9E00-B044DA27ECFB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36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49535EBA-F5C8-4161-A9AF-4C760F086F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89E38251-EA08-4AB4-9F37-CB217BEB7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13E4AF6-E9E9-4C41-9835-CA0383D463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D41578B-2A6D-43AB-9A55-05329BBDCEF3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37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420333B7-ACAF-460A-9C3E-949530AAF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38AC1787-3EAE-427F-A4B8-98C367320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Figure 2.18 A molecular mimic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466FCAEE-9E0B-4875-ABE2-8984172DBB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5FD93E-796D-4F37-9F3C-44D969223E48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38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7744A64-1636-4AFE-9CB5-8587047B80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9B5F8571-2CEB-47A9-97F2-BE66B8000B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C174A25-956F-460E-BFBD-C9BA473AE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3CE85B-01D0-4EE0-BF14-5FD1D1B8815F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39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BCA9DBF4-5494-4661-A098-FB375DAC7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C22B0FF-009B-40DD-AB3C-307136075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4A66197-A318-49CE-87EA-3FE658D137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884AB15-CFF8-4BC0-AD45-D37FF32B7F9B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40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316404B4-8CA7-4365-95CC-E544E2B3EB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6474B70B-3453-44F9-9CB2-61FCD443B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52261F9D-69BA-4294-AA32-CE8DE21018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8EC77C-5D41-4392-A793-03529ED3AC41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5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6B25654F-50C1-44F3-8DCD-A3E15D4A5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526DE382-197B-4E05-9A15-C450872D0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1DFCB68E-4ADE-4457-AC17-A8EA491D1A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DC1431C-3049-4F54-8D0D-4E354E6F25F7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6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5884E6AE-BE09-4262-861C-F14F1814AB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0E119E19-27F5-464E-9092-5F3D3B4E6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Table 2-1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52755616-E8A2-4A07-8D58-86E9E066DD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CA75FEB-EF4D-4A5D-B3F0-6B6A1077BE09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7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969DB2C-AC26-4DFB-B49A-EA6FA52DF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1D51118-FAD0-4B27-B397-960BF9B7B5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10000"/>
              </a:lnSpc>
            </a:pPr>
            <a:r>
              <a:rPr lang="en-US" altLang="en-US">
                <a:solidFill>
                  <a:srgbClr val="034694"/>
                </a:solidFill>
              </a:rPr>
              <a:t>Figure 2.4 The effects of essential-element deficiencies </a:t>
            </a:r>
          </a:p>
          <a:p>
            <a:pPr eaLnBrk="1" hangingPunct="1">
              <a:lnSpc>
                <a:spcPct val="10000"/>
              </a:lnSpc>
            </a:pPr>
            <a:endParaRPr lang="en-US" altLang="en-US">
              <a:solidFill>
                <a:srgbClr val="034694"/>
              </a:solidFill>
            </a:endParaRPr>
          </a:p>
          <a:p>
            <a:pPr algn="ctr" eaLnBrk="1" hangingPunct="1">
              <a:lnSpc>
                <a:spcPct val="10000"/>
              </a:lnSpc>
            </a:pPr>
            <a:endParaRPr lang="en-US" altLang="en-US" sz="1100">
              <a:solidFill>
                <a:srgbClr val="034694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E3EB780E-B975-463B-A728-D45D722DC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4BFBF5-D4F6-4CE1-A165-813188484D86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8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D9931752-953F-48BB-BFB2-B331EF4485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793C4054-097C-4DA8-90E5-155C6489F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DDB47321-F651-40EF-8A03-B2B4DCCBF7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6BB70BF-D250-4699-94E4-A43C29F47A33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9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E89277F6-C9FA-42AA-98D1-8CE9ED43CE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471F9755-2731-42FB-BB37-21976F17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23B55416-444B-47C5-980E-7AC03B1090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4369213-4D83-464F-9997-B3BA48542B85}" type="slidenum">
              <a:rPr kumimoji="0" lang="en-US" altLang="en-US" sz="1200" smtClean="0">
                <a:latin typeface="Times New Roman" panose="02020603050405020304" pitchFamily="18" charset="0"/>
              </a:rPr>
              <a:pPr/>
              <a:t>10</a:t>
            </a:fld>
            <a:endParaRPr kumimoji="0"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5C15564-E55D-4586-BC12-C339742F4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8EFC7D6B-4C7C-43A2-AAED-AB113F1CB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rt">
            <a:extLst>
              <a:ext uri="{FF2B5EF4-FFF2-40B4-BE49-F238E27FC236}">
                <a16:creationId xmlns:a16="http://schemas.microsoft.com/office/drawing/2014/main" id="{1D4173B7-C8DD-4C88-989E-92BC60BD89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4" b="2774"/>
          <a:stretch>
            <a:fillRect/>
          </a:stretch>
        </p:blipFill>
        <p:spPr bwMode="auto">
          <a:xfrm>
            <a:off x="0" y="0"/>
            <a:ext cx="91471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652E764-7FA5-427C-9621-0058954778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0825" cy="685641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0" lang="en-US" altLang="en-US" sz="2700">
              <a:latin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6308A61-0508-44D2-89FE-B48235428D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019800"/>
            <a:ext cx="9144000" cy="533400"/>
          </a:xfrm>
          <a:prstGeom prst="rect">
            <a:avLst/>
          </a:prstGeom>
          <a:solidFill>
            <a:srgbClr val="584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AC719DD-C9B6-4B6D-9007-B3BFD8E309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57B2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48161B1A-BBFF-4201-B6B5-F818BE5F05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DAB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 anchor="b">
            <a:spAutoFit/>
          </a:bodyPr>
          <a:lstStyle>
            <a:lvl1pPr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kumimoji="0" lang="en-US" altLang="en-US" sz="1100">
                <a:solidFill>
                  <a:srgbClr val="000000"/>
                </a:solidFill>
                <a:latin typeface="Times New Roman" panose="02020603050405020304" pitchFamily="18" charset="0"/>
              </a:rPr>
              <a:t>Copyright © 2008 Pearson Education, Inc., publishing as Pearson Benjamin Cummings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489E4E40-D8DB-491C-B36E-48D048DD8D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4254500"/>
            <a:ext cx="36957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kumimoji="0" lang="en-US" altLang="en-US" sz="1800" b="1">
                <a:latin typeface="Arial Narrow" panose="020B0606020202030204" pitchFamily="34" charset="0"/>
              </a:rPr>
              <a:t>PowerPoint</a:t>
            </a:r>
            <a:r>
              <a:rPr kumimoji="0" lang="en-US" altLang="en-US" sz="1800" b="1" baseline="30000">
                <a:latin typeface="Arial Narrow" panose="020B0606020202030204" pitchFamily="34" charset="0"/>
              </a:rPr>
              <a:t>®</a:t>
            </a:r>
            <a:r>
              <a:rPr kumimoji="0" lang="en-US" altLang="en-US" sz="1800" b="1">
                <a:latin typeface="Arial Narrow" panose="020B0606020202030204" pitchFamily="34" charset="0"/>
              </a:rPr>
              <a:t> Lecture Presentations for</a:t>
            </a:r>
            <a:r>
              <a:rPr kumimoji="0" lang="en-US" altLang="en-US" sz="1800">
                <a:solidFill>
                  <a:srgbClr val="006699"/>
                </a:solidFill>
              </a:rPr>
              <a:t> </a:t>
            </a:r>
            <a:r>
              <a:rPr kumimoji="0" lang="en-US" altLang="en-US" sz="4800" b="1"/>
              <a:t>Biology</a:t>
            </a:r>
            <a:r>
              <a:rPr kumimoji="0" lang="en-US" altLang="en-US" sz="2400" b="1"/>
              <a:t> </a:t>
            </a:r>
          </a:p>
          <a:p>
            <a:pPr algn="ctr">
              <a:defRPr/>
            </a:pPr>
            <a:r>
              <a:rPr kumimoji="0" lang="en-US" altLang="en-US" sz="2000" b="1" i="1">
                <a:latin typeface="Times New Roman" panose="02020603050405020304" pitchFamily="18" charset="0"/>
              </a:rPr>
              <a:t>Eighth Edition</a:t>
            </a:r>
          </a:p>
          <a:p>
            <a:pPr algn="ctr" eaLnBrk="1" hangingPunct="1">
              <a:defRPr/>
            </a:pPr>
            <a:r>
              <a:rPr kumimoji="0" lang="en-US" altLang="en-US" sz="2000" b="1">
                <a:latin typeface="Times New Roman" panose="02020603050405020304" pitchFamily="18" charset="0"/>
              </a:rPr>
              <a:t>Neil Campbell and Jane Reece</a:t>
            </a:r>
            <a:endParaRPr kumimoji="0"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1167EB-8D53-4D9F-BBA7-6A4A9E19C3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172200"/>
            <a:ext cx="9140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2629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kumimoji="0" lang="en-US" alt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Lectures by Chris Romero, updated by Erin Barley with contributions from Joan Sharp</a:t>
            </a:r>
            <a:r>
              <a:rPr kumimoji="0" lang="en-US" altLang="en-US" sz="24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403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 marL="0" indent="0">
              <a:buFontTx/>
              <a:buNone/>
              <a:defRPr sz="5500">
                <a:solidFill>
                  <a:srgbClr val="990066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403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576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57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4498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449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5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591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32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2850"/>
            <a:ext cx="4191000" cy="3362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2850"/>
            <a:ext cx="4191000" cy="3362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65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876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388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52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3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899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1DF308A-FC9C-48E4-9964-E747952B10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7A0A4D9-0758-46F7-89B4-ABE18E1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2850"/>
            <a:ext cx="85344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2pPr>
      <a:lvl3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3pPr>
      <a:lvl4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4pPr>
      <a:lvl5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9pPr>
    </p:titleStyle>
    <p:bodyStyle>
      <a:lvl1pPr marL="350838" indent="-350838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492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349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.png"/><Relationship Id="rId5" Type="http://schemas.microsoft.com/office/2011/relationships/inkAction" Target="../ink/inkAction4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microsoft.com/office/2011/relationships/inkAction" Target="../ink/inkAction5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1.png"/><Relationship Id="rId5" Type="http://schemas.microsoft.com/office/2011/relationships/inkAction" Target="../ink/inkAction6.xml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2.png"/><Relationship Id="rId5" Type="http://schemas.microsoft.com/office/2011/relationships/inkAction" Target="../ink/inkAction7.xml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4.png"/><Relationship Id="rId5" Type="http://schemas.microsoft.com/office/2011/relationships/inkAction" Target="../ink/inkAction8.xml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17.png"/><Relationship Id="rId5" Type="http://schemas.microsoft.com/office/2011/relationships/inkAction" Target="../ink/inkAction9.xml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18.png"/><Relationship Id="rId5" Type="http://schemas.microsoft.com/office/2011/relationships/inkAction" Target="../ink/inkAction10.xml"/><Relationship Id="rId4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2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40512855-A681-41C4-A616-4340A7159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575" y="1752600"/>
            <a:ext cx="86772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492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3429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3429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3349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kumimoji="0" lang="en-US" altLang="en-US" sz="4800"/>
              <a:t>The Chemical Context of Life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ACB254-C4DA-4A4B-A616-43C1644F9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6AA88755-B7EF-4368-B868-C43D6967E0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5464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/>
              <a:t>Neutrons and protons form the </a:t>
            </a:r>
            <a:r>
              <a:rPr lang="en-US" altLang="en-US" b="1"/>
              <a:t>atomic nucleus</a:t>
            </a:r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/>
              <a:t>Electrons form a cloud around the nucleus</a:t>
            </a:r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/>
              <a:t>Neutron mass and proton mass are almost identical and are measured in </a:t>
            </a:r>
            <a:r>
              <a:rPr lang="en-US" altLang="en-US" b="1"/>
              <a:t>daltons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2531" name="Line 4">
            <a:extLst>
              <a:ext uri="{FF2B5EF4-FFF2-40B4-BE49-F238E27FC236}">
                <a16:creationId xmlns:a16="http://schemas.microsoft.com/office/drawing/2014/main" id="{3B32572C-6955-4A49-82B5-EC8DF10930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Text Box 5">
            <a:extLst>
              <a:ext uri="{FF2B5EF4-FFF2-40B4-BE49-F238E27FC236}">
                <a16:creationId xmlns:a16="http://schemas.microsoft.com/office/drawing/2014/main" id="{8E77206B-F265-4C02-A31F-CE6A80A5F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22533" name="Line 6">
            <a:extLst>
              <a:ext uri="{FF2B5EF4-FFF2-40B4-BE49-F238E27FC236}">
                <a16:creationId xmlns:a16="http://schemas.microsoft.com/office/drawing/2014/main" id="{396D5A60-B770-4EB0-9896-CCA32BE933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F05583-477A-4F56-A9C5-85291D6D0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2"/>
    </mc:Choice>
    <mc:Fallback xmlns="">
      <p:transition spd="slow" advTm="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2B5E359D-CCE9-44A6-A26B-11851A56C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Atomic Number and Atomic Mass</a:t>
            </a:r>
          </a:p>
        </p:txBody>
      </p:sp>
      <p:sp>
        <p:nvSpPr>
          <p:cNvPr id="24579" name="Rectangle 4">
            <a:extLst>
              <a:ext uri="{FF2B5EF4-FFF2-40B4-BE49-F238E27FC236}">
                <a16:creationId xmlns:a16="http://schemas.microsoft.com/office/drawing/2014/main" id="{282E4869-CE58-4629-8A19-597C8109B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534400" cy="47371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Atoms of the various elements differ in number of subatomic particles</a:t>
            </a:r>
          </a:p>
          <a:p>
            <a:pPr eaLnBrk="1" hangingPunct="1"/>
            <a:r>
              <a:rPr lang="en-US" altLang="en-US"/>
              <a:t>An element’s </a:t>
            </a:r>
            <a:r>
              <a:rPr lang="en-US" altLang="en-US" b="1"/>
              <a:t>atomic number </a:t>
            </a:r>
            <a:r>
              <a:rPr lang="en-US" altLang="en-US"/>
              <a:t>is the number of protons in its nucleus</a:t>
            </a:r>
          </a:p>
          <a:p>
            <a:pPr eaLnBrk="1" hangingPunct="1"/>
            <a:r>
              <a:rPr lang="en-US" altLang="en-US"/>
              <a:t>An element’s </a:t>
            </a:r>
            <a:r>
              <a:rPr lang="en-US" altLang="en-US" b="1"/>
              <a:t>mass number </a:t>
            </a:r>
            <a:r>
              <a:rPr lang="en-US" altLang="en-US"/>
              <a:t>is the sum of protons plus neutrons in the nucleus </a:t>
            </a:r>
          </a:p>
          <a:p>
            <a:pPr eaLnBrk="1" hangingPunct="1"/>
            <a:r>
              <a:rPr lang="en-US" altLang="en-US" b="1"/>
              <a:t>Atomic mass</a:t>
            </a:r>
            <a:r>
              <a:rPr lang="en-US" altLang="en-US"/>
              <a:t>, the atom’s total mass, can be approximated by the mass number</a:t>
            </a:r>
          </a:p>
        </p:txBody>
      </p:sp>
      <p:sp>
        <p:nvSpPr>
          <p:cNvPr id="24580" name="Line 5">
            <a:extLst>
              <a:ext uri="{FF2B5EF4-FFF2-40B4-BE49-F238E27FC236}">
                <a16:creationId xmlns:a16="http://schemas.microsoft.com/office/drawing/2014/main" id="{81697358-CCBE-486D-B47F-1F6B666E24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39CE13C6-26ED-4664-828F-AE4A24F63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24582" name="Line 7">
            <a:extLst>
              <a:ext uri="{FF2B5EF4-FFF2-40B4-BE49-F238E27FC236}">
                <a16:creationId xmlns:a16="http://schemas.microsoft.com/office/drawing/2014/main" id="{C88553D0-B15A-4AD1-829F-701B85D2CA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328728E-4A42-424D-B9B3-10024FB4A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7"/>
    </mc:Choice>
    <mc:Fallback xmlns="">
      <p:transition spd="slow" advTm="1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951C1D6-E4A3-4736-B231-6027409837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Isotopes</a:t>
            </a:r>
          </a:p>
        </p:txBody>
      </p:sp>
      <p:sp>
        <p:nvSpPr>
          <p:cNvPr id="26627" name="Rectangle 4">
            <a:extLst>
              <a:ext uri="{FF2B5EF4-FFF2-40B4-BE49-F238E27FC236}">
                <a16:creationId xmlns:a16="http://schemas.microsoft.com/office/drawing/2014/main" id="{63094346-6396-4ABB-8AAA-D80FDF6D61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42799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All atoms of an element have the same number of protons but may differ in number of neutrons</a:t>
            </a:r>
          </a:p>
          <a:p>
            <a:pPr eaLnBrk="1" hangingPunct="1"/>
            <a:r>
              <a:rPr lang="en-US" altLang="en-US" b="1"/>
              <a:t>Isotopes </a:t>
            </a:r>
            <a:r>
              <a:rPr lang="en-US" altLang="en-US"/>
              <a:t>are two atoms of an element that differ in number of neutrons</a:t>
            </a:r>
          </a:p>
          <a:p>
            <a:pPr eaLnBrk="1" hangingPunct="1"/>
            <a:r>
              <a:rPr lang="en-US" altLang="en-US" b="1"/>
              <a:t>Radioactive isotopes </a:t>
            </a:r>
            <a:r>
              <a:rPr lang="en-US" altLang="en-US"/>
              <a:t>decay spontaneously, giving off particles and energy</a:t>
            </a:r>
            <a:endParaRPr lang="en-US" altLang="en-US" sz="2800"/>
          </a:p>
          <a:p>
            <a:pPr eaLnBrk="1" hangingPunct="1">
              <a:buFontTx/>
              <a:buNone/>
            </a:pPr>
            <a:endParaRPr lang="en-US" altLang="en-US"/>
          </a:p>
        </p:txBody>
      </p:sp>
      <p:sp>
        <p:nvSpPr>
          <p:cNvPr id="26628" name="Line 5">
            <a:extLst>
              <a:ext uri="{FF2B5EF4-FFF2-40B4-BE49-F238E27FC236}">
                <a16:creationId xmlns:a16="http://schemas.microsoft.com/office/drawing/2014/main" id="{A7AF3CFE-30C6-4A7B-B127-75C2C465F8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Text Box 6">
            <a:extLst>
              <a:ext uri="{FF2B5EF4-FFF2-40B4-BE49-F238E27FC236}">
                <a16:creationId xmlns:a16="http://schemas.microsoft.com/office/drawing/2014/main" id="{687079A0-05D1-40C1-A284-9E31B8645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26630" name="Line 7">
            <a:extLst>
              <a:ext uri="{FF2B5EF4-FFF2-40B4-BE49-F238E27FC236}">
                <a16:creationId xmlns:a16="http://schemas.microsoft.com/office/drawing/2014/main" id="{2021EC3E-F506-44B4-9117-B8E7EE8B9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E780CE7-55BE-4BE8-86E2-E748E75F9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1"/>
    </mc:Choice>
    <mc:Fallback xmlns="">
      <p:transition spd="slow" advTm="10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:a16="http://schemas.microsoft.com/office/drawing/2014/main" id="{FB884209-6607-4D79-8B68-6579FF499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9924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Some applications of radioactive isotopes in biological research are: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Dating fossils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Tracing atoms through metabolic processes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Diagnosing medical disorders</a:t>
            </a:r>
          </a:p>
        </p:txBody>
      </p:sp>
      <p:sp>
        <p:nvSpPr>
          <p:cNvPr id="28675" name="Line 4">
            <a:extLst>
              <a:ext uri="{FF2B5EF4-FFF2-40B4-BE49-F238E27FC236}">
                <a16:creationId xmlns:a16="http://schemas.microsoft.com/office/drawing/2014/main" id="{27B4333E-2A19-4EAE-A11A-5FC3FE2CC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Text Box 5">
            <a:extLst>
              <a:ext uri="{FF2B5EF4-FFF2-40B4-BE49-F238E27FC236}">
                <a16:creationId xmlns:a16="http://schemas.microsoft.com/office/drawing/2014/main" id="{47D9B93B-366B-4DC8-A400-99223581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28677" name="Line 6">
            <a:extLst>
              <a:ext uri="{FF2B5EF4-FFF2-40B4-BE49-F238E27FC236}">
                <a16:creationId xmlns:a16="http://schemas.microsoft.com/office/drawing/2014/main" id="{51D160CE-BBE7-4A4D-92D2-5036351CA7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5A506C-128C-463E-ADB6-37A3D4E8CB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5640" y="2258280"/>
              <a:ext cx="6113880" cy="2394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5A506C-128C-463E-ADB6-37A3D4E8C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9800" y="2194920"/>
                <a:ext cx="6145200" cy="2521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3A9936A-0052-47EF-87B2-3042D2D81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7"/>
    </mc:Choice>
    <mc:Fallback xmlns="">
      <p:transition spd="slow" advTm="16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71C674D-6C6F-4B0D-83C4-C4F90CD02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The Energy Levels of Electrons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3503928-890D-48B0-ABAC-CBF6938A60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4279900"/>
          </a:xfrm>
        </p:spPr>
        <p:txBody>
          <a:bodyPr/>
          <a:lstStyle/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 b="1"/>
              <a:t>Energy</a:t>
            </a:r>
            <a:r>
              <a:rPr lang="en-US" altLang="en-US"/>
              <a:t> is the capacity to cause change</a:t>
            </a:r>
          </a:p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 b="1"/>
              <a:t>Potential energy </a:t>
            </a:r>
            <a:r>
              <a:rPr lang="en-US" altLang="en-US"/>
              <a:t>is the energy that matter has because of its location or structure</a:t>
            </a:r>
          </a:p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/>
              <a:t>The electrons of an atom differ in their amounts of potential energy</a:t>
            </a:r>
          </a:p>
          <a:p>
            <a:pPr eaLnBrk="1" hangingPunct="1">
              <a:buFont typeface="Times" panose="02020603050405020304" pitchFamily="18" charset="0"/>
              <a:buChar char="•"/>
            </a:pPr>
            <a:r>
              <a:rPr lang="en-US" altLang="en-US"/>
              <a:t>An electron’s state of potential energy is called its energy level, or </a:t>
            </a:r>
            <a:r>
              <a:rPr lang="en-US" altLang="en-US" b="1"/>
              <a:t>electron shell</a:t>
            </a:r>
          </a:p>
        </p:txBody>
      </p:sp>
      <p:sp>
        <p:nvSpPr>
          <p:cNvPr id="30724" name="Line 4">
            <a:extLst>
              <a:ext uri="{FF2B5EF4-FFF2-40B4-BE49-F238E27FC236}">
                <a16:creationId xmlns:a16="http://schemas.microsoft.com/office/drawing/2014/main" id="{68CD4616-0C9C-4112-92B8-E375F08889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9CA79A50-967C-4FE9-BF8C-63FCB5CFE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30726" name="Line 6">
            <a:extLst>
              <a:ext uri="{FF2B5EF4-FFF2-40B4-BE49-F238E27FC236}">
                <a16:creationId xmlns:a16="http://schemas.microsoft.com/office/drawing/2014/main" id="{FF3FA555-F955-4712-8120-289848DC1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5FA2E9-379D-440C-96CF-3FBE0A83FB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11240" y="5364360"/>
              <a:ext cx="2328120" cy="20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5FA2E9-379D-440C-96CF-3FBE0A83FB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5400" y="5301000"/>
                <a:ext cx="2359440" cy="333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4A2FFE-B011-4CE8-A920-0E4BE935E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5"/>
    </mc:Choice>
    <mc:Fallback xmlns="">
      <p:transition spd="slow" advTm="19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7" descr="02_08-EnergyLevels-U">
            <a:extLst>
              <a:ext uri="{FF2B5EF4-FFF2-40B4-BE49-F238E27FC236}">
                <a16:creationId xmlns:a16="http://schemas.microsoft.com/office/drawing/2014/main" id="{12F2E236-149F-4CA2-BE03-DF8FB3A1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36525"/>
            <a:ext cx="81026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8">
            <a:extLst>
              <a:ext uri="{FF2B5EF4-FFF2-40B4-BE49-F238E27FC236}">
                <a16:creationId xmlns:a16="http://schemas.microsoft.com/office/drawing/2014/main" id="{BA0AE9DD-ACF8-49FC-8FEC-099B1B0F2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2-8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32772" name="Text Box 29">
            <a:extLst>
              <a:ext uri="{FF2B5EF4-FFF2-40B4-BE49-F238E27FC236}">
                <a16:creationId xmlns:a16="http://schemas.microsoft.com/office/drawing/2014/main" id="{EA105DE3-B176-4AF2-B26D-C07AE3F86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227013"/>
            <a:ext cx="39671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(a) A ball bouncing down a flight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     of stairs provides an analogy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     for energy levels of electrons</a:t>
            </a:r>
          </a:p>
        </p:txBody>
      </p:sp>
      <p:sp>
        <p:nvSpPr>
          <p:cNvPr id="32773" name="Line 30">
            <a:extLst>
              <a:ext uri="{FF2B5EF4-FFF2-40B4-BE49-F238E27FC236}">
                <a16:creationId xmlns:a16="http://schemas.microsoft.com/office/drawing/2014/main" id="{B80D7885-D59A-4FB7-946C-02A747BD46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90850" y="3238500"/>
            <a:ext cx="1136650" cy="76835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Text Box 31">
            <a:extLst>
              <a:ext uri="{FF2B5EF4-FFF2-40B4-BE49-F238E27FC236}">
                <a16:creationId xmlns:a16="http://schemas.microsoft.com/office/drawing/2014/main" id="{6F469135-B2B8-44EA-B434-6B206B982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284413"/>
            <a:ext cx="32623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Third shell (highest energy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level)</a:t>
            </a:r>
          </a:p>
        </p:txBody>
      </p:sp>
      <p:sp>
        <p:nvSpPr>
          <p:cNvPr id="32775" name="Text Box 32">
            <a:extLst>
              <a:ext uri="{FF2B5EF4-FFF2-40B4-BE49-F238E27FC236}">
                <a16:creationId xmlns:a16="http://schemas.microsoft.com/office/drawing/2014/main" id="{B7CAC1B3-B9F7-4114-BE65-1997E8779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332163"/>
            <a:ext cx="25257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Second shell (higher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energy level)</a:t>
            </a:r>
          </a:p>
        </p:txBody>
      </p:sp>
      <p:sp>
        <p:nvSpPr>
          <p:cNvPr id="32776" name="Text Box 33">
            <a:extLst>
              <a:ext uri="{FF2B5EF4-FFF2-40B4-BE49-F238E27FC236}">
                <a16:creationId xmlns:a16="http://schemas.microsoft.com/office/drawing/2014/main" id="{BB58C452-DF36-4FFD-A3E4-0EFA857F5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319463"/>
            <a:ext cx="11985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Energy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absorbed</a:t>
            </a:r>
          </a:p>
        </p:txBody>
      </p:sp>
      <p:sp>
        <p:nvSpPr>
          <p:cNvPr id="32777" name="Text Box 34">
            <a:extLst>
              <a:ext uri="{FF2B5EF4-FFF2-40B4-BE49-F238E27FC236}">
                <a16:creationId xmlns:a16="http://schemas.microsoft.com/office/drawing/2014/main" id="{3A288DD3-D084-4133-A27F-5DA003A29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570413"/>
            <a:ext cx="31099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First shell (lowest energy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level)</a:t>
            </a:r>
          </a:p>
        </p:txBody>
      </p:sp>
      <p:sp>
        <p:nvSpPr>
          <p:cNvPr id="32778" name="Text Box 35">
            <a:extLst>
              <a:ext uri="{FF2B5EF4-FFF2-40B4-BE49-F238E27FC236}">
                <a16:creationId xmlns:a16="http://schemas.microsoft.com/office/drawing/2014/main" id="{B4F466F2-7F09-41C3-B31B-2D0F3500A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5821363"/>
            <a:ext cx="9763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Atomic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nucleus</a:t>
            </a:r>
          </a:p>
        </p:txBody>
      </p:sp>
      <p:sp>
        <p:nvSpPr>
          <p:cNvPr id="32779" name="Text Box 36">
            <a:extLst>
              <a:ext uri="{FF2B5EF4-FFF2-40B4-BE49-F238E27FC236}">
                <a16:creationId xmlns:a16="http://schemas.microsoft.com/office/drawing/2014/main" id="{658A70B6-85B4-43F0-BB8D-D45FD27D0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6272213"/>
            <a:ext cx="3286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(b)</a:t>
            </a:r>
          </a:p>
        </p:txBody>
      </p:sp>
      <p:sp>
        <p:nvSpPr>
          <p:cNvPr id="32780" name="Text Box 37">
            <a:extLst>
              <a:ext uri="{FF2B5EF4-FFF2-40B4-BE49-F238E27FC236}">
                <a16:creationId xmlns:a16="http://schemas.microsoft.com/office/drawing/2014/main" id="{3274C402-7F6E-4754-A2C3-D4BA14519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0" y="5046663"/>
            <a:ext cx="9191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Energy</a:t>
            </a:r>
          </a:p>
          <a:p>
            <a:pPr>
              <a:lnSpc>
                <a:spcPct val="90000"/>
              </a:lnSpc>
            </a:pPr>
            <a:r>
              <a:rPr kumimoji="0" lang="en-US" altLang="en-US" sz="2000" b="1">
                <a:ea typeface="ヒラギノ角ゴ Pro W3" pitchFamily="48" charset="-128"/>
              </a:rPr>
              <a:t>lost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75EF532-5B45-4FDC-A8FC-2327CAEB3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69"/>
    </mc:Choice>
    <mc:Fallback xmlns="">
      <p:transition spd="slow" advTm="37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2315465-87EE-40F1-96A3-25C3E0E467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Electron Distribution and Chemical Properties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C371B4A-D9D9-464E-8334-62E12AB3B2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5384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The chemical behavior of an atom is determined by the distribution of electrons in electron shells</a:t>
            </a:r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/>
              <a:t>The </a:t>
            </a:r>
            <a:r>
              <a:rPr lang="en-US" altLang="en-US" i="1"/>
              <a:t>periodic table of the elements </a:t>
            </a:r>
            <a:r>
              <a:rPr lang="en-US" altLang="en-US"/>
              <a:t>shows the electron distribution for each element</a:t>
            </a:r>
          </a:p>
        </p:txBody>
      </p:sp>
      <p:sp>
        <p:nvSpPr>
          <p:cNvPr id="34820" name="Line 5">
            <a:extLst>
              <a:ext uri="{FF2B5EF4-FFF2-40B4-BE49-F238E27FC236}">
                <a16:creationId xmlns:a16="http://schemas.microsoft.com/office/drawing/2014/main" id="{31B0756D-6406-48A4-B034-2CB9FCDE6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Text Box 6">
            <a:extLst>
              <a:ext uri="{FF2B5EF4-FFF2-40B4-BE49-F238E27FC236}">
                <a16:creationId xmlns:a16="http://schemas.microsoft.com/office/drawing/2014/main" id="{C60A1A53-5005-46D9-A9BE-E7AA79D84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34822" name="Line 7">
            <a:extLst>
              <a:ext uri="{FF2B5EF4-FFF2-40B4-BE49-F238E27FC236}">
                <a16:creationId xmlns:a16="http://schemas.microsoft.com/office/drawing/2014/main" id="{D8354AA4-A1EE-4FD6-B4D9-B006C887E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344195-5E2E-462C-AF27-290047240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1"/>
    </mc:Choice>
    <mc:Fallback xmlns="">
      <p:transition spd="slow" advTm="9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10B1D9C9-F5CA-4202-A7A0-F13BDAC7DF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524250"/>
          </a:xfrm>
        </p:spPr>
        <p:txBody>
          <a:bodyPr/>
          <a:lstStyle/>
          <a:p>
            <a:pPr eaLnBrk="1" hangingPunct="1"/>
            <a:r>
              <a:rPr lang="en-US" altLang="en-US" b="1"/>
              <a:t>Valence electrons </a:t>
            </a:r>
            <a:r>
              <a:rPr lang="en-US" altLang="en-US"/>
              <a:t>are those in the outermost shell, or </a:t>
            </a:r>
            <a:r>
              <a:rPr lang="en-US" altLang="en-US" b="1"/>
              <a:t>valence shell</a:t>
            </a:r>
          </a:p>
          <a:p>
            <a:pPr eaLnBrk="1" hangingPunct="1"/>
            <a:r>
              <a:rPr lang="en-US" altLang="en-US"/>
              <a:t>The chemical behavior of an atom is mostly determined by the valence electrons</a:t>
            </a:r>
          </a:p>
          <a:p>
            <a:pPr eaLnBrk="1" hangingPunct="1"/>
            <a:r>
              <a:rPr lang="en-US" altLang="en-US"/>
              <a:t>Elements with a full valence shell are chemically </a:t>
            </a:r>
            <a:r>
              <a:rPr lang="en-US" altLang="en-US" i="1"/>
              <a:t>inert</a:t>
            </a:r>
          </a:p>
        </p:txBody>
      </p:sp>
      <p:sp>
        <p:nvSpPr>
          <p:cNvPr id="36867" name="Line 4">
            <a:extLst>
              <a:ext uri="{FF2B5EF4-FFF2-40B4-BE49-F238E27FC236}">
                <a16:creationId xmlns:a16="http://schemas.microsoft.com/office/drawing/2014/main" id="{7C735133-15ED-45CF-8711-4E3A74BB9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Text Box 5">
            <a:extLst>
              <a:ext uri="{FF2B5EF4-FFF2-40B4-BE49-F238E27FC236}">
                <a16:creationId xmlns:a16="http://schemas.microsoft.com/office/drawing/2014/main" id="{A11832EF-3A51-4B95-BC39-51A51BAA8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36869" name="Line 6">
            <a:extLst>
              <a:ext uri="{FF2B5EF4-FFF2-40B4-BE49-F238E27FC236}">
                <a16:creationId xmlns:a16="http://schemas.microsoft.com/office/drawing/2014/main" id="{FAD2C670-A47B-47C7-BE10-4891A46B4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299EDF-7984-4164-B992-213A66FC59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4280" y="2218680"/>
              <a:ext cx="6570360" cy="3088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299EDF-7984-4164-B992-213A66FC5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440" y="2155320"/>
                <a:ext cx="6601680" cy="3215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EDA43F-1F61-42A6-8BFA-AC341E7AB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37"/>
    </mc:Choice>
    <mc:Fallback xmlns="">
      <p:transition spd="slow" advTm="18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CA49DD4-E7F8-4DC1-A425-CCA7DFF30C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Electron Orbitals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62A7C5B-6397-454F-A91E-5A50772ADF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311400"/>
          </a:xfrm>
        </p:spPr>
        <p:txBody>
          <a:bodyPr/>
          <a:lstStyle/>
          <a:p>
            <a:pPr eaLnBrk="1" hangingPunct="1"/>
            <a:r>
              <a:rPr lang="en-US" altLang="en-US"/>
              <a:t>An </a:t>
            </a:r>
            <a:r>
              <a:rPr lang="en-US" altLang="en-US" b="1"/>
              <a:t>orbital </a:t>
            </a:r>
            <a:r>
              <a:rPr lang="en-US" altLang="en-US"/>
              <a:t>is the three-dimensional space where an electron is found 90% of the time</a:t>
            </a:r>
          </a:p>
          <a:p>
            <a:pPr eaLnBrk="1" hangingPunct="1"/>
            <a:r>
              <a:rPr lang="en-US" altLang="en-US"/>
              <a:t>Each electron shell consists of a specific number of orbitals</a:t>
            </a:r>
          </a:p>
        </p:txBody>
      </p:sp>
      <p:sp>
        <p:nvSpPr>
          <p:cNvPr id="38916" name="Line 21">
            <a:extLst>
              <a:ext uri="{FF2B5EF4-FFF2-40B4-BE49-F238E27FC236}">
                <a16:creationId xmlns:a16="http://schemas.microsoft.com/office/drawing/2014/main" id="{C2F00C17-7EB8-4290-BE28-56206A6723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Text Box 22">
            <a:extLst>
              <a:ext uri="{FF2B5EF4-FFF2-40B4-BE49-F238E27FC236}">
                <a16:creationId xmlns:a16="http://schemas.microsoft.com/office/drawing/2014/main" id="{75E4BC86-1057-4DC6-AA52-BECFF46B9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38918" name="Line 23">
            <a:extLst>
              <a:ext uri="{FF2B5EF4-FFF2-40B4-BE49-F238E27FC236}">
                <a16:creationId xmlns:a16="http://schemas.microsoft.com/office/drawing/2014/main" id="{19ADC926-64F5-4107-B4D7-60BD7634E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8EB700F-5A6D-473A-96BE-ABAB3EC1F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3"/>
    </mc:Choice>
    <mc:Fallback xmlns="">
      <p:transition spd="slow" advTm="1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4DA90C0-F6B8-4A13-9DFC-709482A69F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325563"/>
          </a:xfrm>
        </p:spPr>
        <p:txBody>
          <a:bodyPr/>
          <a:lstStyle/>
          <a:p>
            <a:pPr marL="60325" indent="4763" eaLnBrk="1" hangingPunct="1"/>
            <a:r>
              <a:rPr lang="en-US" altLang="en-US"/>
              <a:t>Concept 2.3: The formation and function of molecules depend on chemical bonding between atoms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3B5B11D9-909B-4373-9B7B-795FBF7107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2850"/>
            <a:ext cx="8534400" cy="1304925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  <p:sp>
        <p:nvSpPr>
          <p:cNvPr id="40964" name="Rectangle 6">
            <a:extLst>
              <a:ext uri="{FF2B5EF4-FFF2-40B4-BE49-F238E27FC236}">
                <a16:creationId xmlns:a16="http://schemas.microsoft.com/office/drawing/2014/main" id="{9E5100F9-C4CC-4FEC-9C62-4AB4259A4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651000"/>
            <a:ext cx="7599363" cy="322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>
            <a:lvl1pPr marL="293688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492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3429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3429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3349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3349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en-US"/>
              <a:t>Atoms with incomplete valence shells can share or transfer valence electrons with certain other atoms</a:t>
            </a:r>
          </a:p>
          <a:p>
            <a:pPr eaLnBrk="1" hangingPunct="1"/>
            <a:r>
              <a:rPr kumimoji="0" lang="en-US" altLang="en-US"/>
              <a:t>These interactions usually result in atoms staying close together, held by attractions called </a:t>
            </a:r>
            <a:r>
              <a:rPr kumimoji="0" lang="en-US" altLang="en-US" b="1"/>
              <a:t>chemical bonds</a:t>
            </a:r>
            <a:r>
              <a:rPr kumimoji="0" lang="en-US" altLang="en-US" sz="2800" b="1"/>
              <a:t> </a:t>
            </a:r>
          </a:p>
        </p:txBody>
      </p:sp>
      <p:sp>
        <p:nvSpPr>
          <p:cNvPr id="40965" name="Line 9">
            <a:extLst>
              <a:ext uri="{FF2B5EF4-FFF2-40B4-BE49-F238E27FC236}">
                <a16:creationId xmlns:a16="http://schemas.microsoft.com/office/drawing/2014/main" id="{D37C8EEF-6A8F-4EFC-ACA6-9788F8D24B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1393825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Text Box 10">
            <a:extLst>
              <a:ext uri="{FF2B5EF4-FFF2-40B4-BE49-F238E27FC236}">
                <a16:creationId xmlns:a16="http://schemas.microsoft.com/office/drawing/2014/main" id="{47A65A77-1D6B-489B-9108-4E4F2BE33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40967" name="Line 11">
            <a:extLst>
              <a:ext uri="{FF2B5EF4-FFF2-40B4-BE49-F238E27FC236}">
                <a16:creationId xmlns:a16="http://schemas.microsoft.com/office/drawing/2014/main" id="{9BA13799-8204-4E0F-96C5-71C1CDD006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E326BE-27E1-47F6-9395-F02B53CEF2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7"/>
    </mc:Choice>
    <mc:Fallback xmlns="">
      <p:transition spd="slow" advTm="12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A07B1B7-ECF8-4712-B0CB-10282832B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Overview: A Chemical Connection to Biology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BE2FB31-1637-4BAC-A389-50F96B2501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6950"/>
            <a:ext cx="8237538" cy="3117850"/>
          </a:xfrm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sz="2600" dirty="0"/>
              <a:t>Biology is a multidisciplinary science</a:t>
            </a:r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sz="2600" dirty="0"/>
              <a:t>Living organisms are subject to basic laws of physics and chemistry</a:t>
            </a:r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sz="2600" dirty="0"/>
              <a:t>One example is the use of formic acid by ants to maintain “devil’s gardens,” stands of </a:t>
            </a:r>
            <a:r>
              <a:rPr lang="en-US" altLang="en-US" sz="2600" i="1" dirty="0" err="1"/>
              <a:t>Duroia</a:t>
            </a:r>
            <a:r>
              <a:rPr lang="en-US" altLang="en-US" sz="2600" i="1" dirty="0"/>
              <a:t> </a:t>
            </a:r>
            <a:r>
              <a:rPr lang="en-US" altLang="en-US" sz="2600" dirty="0"/>
              <a:t>trees</a:t>
            </a:r>
            <a:endParaRPr lang="en-US" altLang="en-US" sz="1900" dirty="0"/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endParaRPr lang="en-US" altLang="en-US" sz="1900" dirty="0"/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endParaRPr lang="en-US" altLang="en-US" sz="1900" dirty="0"/>
          </a:p>
        </p:txBody>
      </p:sp>
      <p:sp>
        <p:nvSpPr>
          <p:cNvPr id="6148" name="Line 4">
            <a:extLst>
              <a:ext uri="{FF2B5EF4-FFF2-40B4-BE49-F238E27FC236}">
                <a16:creationId xmlns:a16="http://schemas.microsoft.com/office/drawing/2014/main" id="{33842885-A700-4477-9DAE-BCEFC56F4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476024E5-825C-4AB0-8500-F6492D8F2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6150" name="Line 6">
            <a:extLst>
              <a:ext uri="{FF2B5EF4-FFF2-40B4-BE49-F238E27FC236}">
                <a16:creationId xmlns:a16="http://schemas.microsoft.com/office/drawing/2014/main" id="{74D9A39F-450B-4D58-8B3C-1EB69FF4E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C8C714-75E1-4B74-AE46-005A60CA3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32246AD-B92D-4D2F-977B-D1B7078A0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Covalent Bonds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43011" name="Rectangle 5">
            <a:extLst>
              <a:ext uri="{FF2B5EF4-FFF2-40B4-BE49-F238E27FC236}">
                <a16:creationId xmlns:a16="http://schemas.microsoft.com/office/drawing/2014/main" id="{C7C35F87-8373-4D70-A50F-4A4E88900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3114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covalent bond </a:t>
            </a:r>
            <a:r>
              <a:rPr lang="en-US" altLang="en-US"/>
              <a:t>is the sharing of a pair of valence electrons by two atoms</a:t>
            </a:r>
          </a:p>
          <a:p>
            <a:pPr eaLnBrk="1" hangingPunct="1"/>
            <a:r>
              <a:rPr lang="en-US" altLang="en-US"/>
              <a:t>In a covalent bond, the shared electrons count as part of each atom’s valence shell</a:t>
            </a:r>
          </a:p>
        </p:txBody>
      </p:sp>
      <p:sp>
        <p:nvSpPr>
          <p:cNvPr id="43012" name="Line 6">
            <a:extLst>
              <a:ext uri="{FF2B5EF4-FFF2-40B4-BE49-F238E27FC236}">
                <a16:creationId xmlns:a16="http://schemas.microsoft.com/office/drawing/2014/main" id="{920082AB-62B6-4D1F-9979-E8EFC07E33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Text Box 7">
            <a:extLst>
              <a:ext uri="{FF2B5EF4-FFF2-40B4-BE49-F238E27FC236}">
                <a16:creationId xmlns:a16="http://schemas.microsoft.com/office/drawing/2014/main" id="{D3295E23-6CE1-4065-B32C-B12D802B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43014" name="Line 8">
            <a:extLst>
              <a:ext uri="{FF2B5EF4-FFF2-40B4-BE49-F238E27FC236}">
                <a16:creationId xmlns:a16="http://schemas.microsoft.com/office/drawing/2014/main" id="{6FD9E57D-CC5C-486F-A102-C217C010F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388DB3-E5A2-493A-A9E0-D4153D480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1"/>
    </mc:Choice>
    <mc:Fallback xmlns="">
      <p:transition spd="slow" advTm="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8D29D11B-B64C-4463-9C24-B7A60AB435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35242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molecule </a:t>
            </a:r>
            <a:r>
              <a:rPr lang="en-US" altLang="en-US"/>
              <a:t>consists of two or more atoms held together by covalent bonds</a:t>
            </a:r>
          </a:p>
          <a:p>
            <a:pPr eaLnBrk="1" hangingPunct="1"/>
            <a:r>
              <a:rPr lang="en-US" altLang="en-US"/>
              <a:t>A single covalent bond, or </a:t>
            </a:r>
            <a:r>
              <a:rPr lang="en-US" altLang="en-US" b="1"/>
              <a:t>single bond</a:t>
            </a:r>
            <a:r>
              <a:rPr lang="en-US" altLang="en-US"/>
              <a:t>, is the sharing of one pair of valence electrons</a:t>
            </a:r>
          </a:p>
          <a:p>
            <a:pPr eaLnBrk="1" hangingPunct="1"/>
            <a:r>
              <a:rPr lang="en-US" altLang="en-US"/>
              <a:t>A double covalent bond, or </a:t>
            </a:r>
            <a:r>
              <a:rPr lang="en-US" altLang="en-US" b="1"/>
              <a:t>double bond</a:t>
            </a:r>
            <a:r>
              <a:rPr lang="en-US" altLang="en-US"/>
              <a:t>, is the sharing of two pairs of valence electrons</a:t>
            </a:r>
          </a:p>
        </p:txBody>
      </p:sp>
      <p:sp>
        <p:nvSpPr>
          <p:cNvPr id="45059" name="Line 9">
            <a:extLst>
              <a:ext uri="{FF2B5EF4-FFF2-40B4-BE49-F238E27FC236}">
                <a16:creationId xmlns:a16="http://schemas.microsoft.com/office/drawing/2014/main" id="{10A31723-7132-4927-A796-CC05BE4A5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Text Box 10">
            <a:extLst>
              <a:ext uri="{FF2B5EF4-FFF2-40B4-BE49-F238E27FC236}">
                <a16:creationId xmlns:a16="http://schemas.microsoft.com/office/drawing/2014/main" id="{51AF2228-B1C9-4E81-9A72-E5DEA5788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45061" name="Line 11">
            <a:extLst>
              <a:ext uri="{FF2B5EF4-FFF2-40B4-BE49-F238E27FC236}">
                <a16:creationId xmlns:a16="http://schemas.microsoft.com/office/drawing/2014/main" id="{AFA0B459-2C1F-4913-A238-C5DB3751F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EB2E5F-E722-4987-AE11-D7ECCEF838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14320" y="2772360"/>
              <a:ext cx="2332440" cy="119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EB2E5F-E722-4987-AE11-D7ECCEF838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8480" y="2709000"/>
                <a:ext cx="2363760" cy="1317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62F94C-1F69-49A2-BBC0-8F9992474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2"/>
    </mc:Choice>
    <mc:Fallback xmlns="">
      <p:transition spd="slow" advTm="18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CE6D5136-770B-4464-B728-8D9D125C0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7772400" cy="3721100"/>
          </a:xfrm>
        </p:spPr>
        <p:txBody>
          <a:bodyPr/>
          <a:lstStyle/>
          <a:p>
            <a:pPr eaLnBrk="1" hangingPunct="1"/>
            <a:r>
              <a:rPr lang="en-US" altLang="en-US"/>
              <a:t>The notation used to represent atoms and bonding is called a </a:t>
            </a:r>
            <a:r>
              <a:rPr lang="en-US" altLang="en-US" b="1"/>
              <a:t>structural formula</a:t>
            </a:r>
          </a:p>
          <a:p>
            <a:pPr lvl="1" eaLnBrk="1" hangingPunct="1"/>
            <a:r>
              <a:rPr lang="en-US" altLang="en-US"/>
              <a:t>For example, H–H </a:t>
            </a:r>
          </a:p>
          <a:p>
            <a:pPr eaLnBrk="1" hangingPunct="1"/>
            <a:r>
              <a:rPr lang="en-US" altLang="en-US"/>
              <a:t>This can be abbreviated further with a </a:t>
            </a:r>
            <a:r>
              <a:rPr lang="en-US" altLang="en-US" b="1"/>
              <a:t>molecular formula </a:t>
            </a:r>
          </a:p>
          <a:p>
            <a:pPr lvl="1" eaLnBrk="1" hangingPunct="1"/>
            <a:r>
              <a:rPr lang="en-US" altLang="en-US"/>
              <a:t>For example, H</a:t>
            </a:r>
            <a:r>
              <a:rPr lang="en-US" altLang="en-US" baseline="-25000"/>
              <a:t>2</a:t>
            </a:r>
          </a:p>
        </p:txBody>
      </p:sp>
      <p:sp>
        <p:nvSpPr>
          <p:cNvPr id="47107" name="Line 6">
            <a:extLst>
              <a:ext uri="{FF2B5EF4-FFF2-40B4-BE49-F238E27FC236}">
                <a16:creationId xmlns:a16="http://schemas.microsoft.com/office/drawing/2014/main" id="{76CCEB9C-0AFE-4ADF-8C9F-B40B0717C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8" name="Text Box 7">
            <a:extLst>
              <a:ext uri="{FF2B5EF4-FFF2-40B4-BE49-F238E27FC236}">
                <a16:creationId xmlns:a16="http://schemas.microsoft.com/office/drawing/2014/main" id="{DE1FA86A-DE08-4F6A-825C-17EC6A4B4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47109" name="Line 8">
            <a:extLst>
              <a:ext uri="{FF2B5EF4-FFF2-40B4-BE49-F238E27FC236}">
                <a16:creationId xmlns:a16="http://schemas.microsoft.com/office/drawing/2014/main" id="{86DF824F-D3B5-412F-BD1F-97713F096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D56564-D0D1-41BF-B552-8F67571A12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77520" y="2328480"/>
              <a:ext cx="3935520" cy="267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D56564-D0D1-41BF-B552-8F67571A1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1680" y="2265120"/>
                <a:ext cx="3966840" cy="280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A96DF8-5C93-4D42-AC38-00FFCB2A1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84"/>
    </mc:Choice>
    <mc:Fallback xmlns="">
      <p:transition spd="slow" advTm="19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6" descr="02_12-FourCovalentBonds-U">
            <a:extLst>
              <a:ext uri="{FF2B5EF4-FFF2-40B4-BE49-F238E27FC236}">
                <a16:creationId xmlns:a16="http://schemas.microsoft.com/office/drawing/2014/main" id="{92A810CA-CDEA-4907-B408-6D5A85E6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36525"/>
            <a:ext cx="4414837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17">
            <a:extLst>
              <a:ext uri="{FF2B5EF4-FFF2-40B4-BE49-F238E27FC236}">
                <a16:creationId xmlns:a16="http://schemas.microsoft.com/office/drawing/2014/main" id="{310F5380-926E-4CBE-94F1-BF376F774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2-12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49156" name="Text Box 18">
            <a:extLst>
              <a:ext uri="{FF2B5EF4-FFF2-40B4-BE49-F238E27FC236}">
                <a16:creationId xmlns:a16="http://schemas.microsoft.com/office/drawing/2014/main" id="{6EC4350D-E267-478D-942B-AE4BCE74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61938"/>
            <a:ext cx="9191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Name and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Molecular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Formula</a:t>
            </a:r>
          </a:p>
        </p:txBody>
      </p:sp>
      <p:sp>
        <p:nvSpPr>
          <p:cNvPr id="49157" name="Text Box 19">
            <a:extLst>
              <a:ext uri="{FF2B5EF4-FFF2-40B4-BE49-F238E27FC236}">
                <a16:creationId xmlns:a16="http://schemas.microsoft.com/office/drawing/2014/main" id="{9E3FD5F1-7936-494E-9279-E5C1D08AC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5088" y="257175"/>
            <a:ext cx="919162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Electron-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distribution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Diagram</a:t>
            </a:r>
          </a:p>
        </p:txBody>
      </p:sp>
      <p:sp>
        <p:nvSpPr>
          <p:cNvPr id="49158" name="Text Box 20">
            <a:extLst>
              <a:ext uri="{FF2B5EF4-FFF2-40B4-BE49-F238E27FC236}">
                <a16:creationId xmlns:a16="http://schemas.microsoft.com/office/drawing/2014/main" id="{BB415A73-DBF1-48BA-B741-7AAA848F9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3" y="257175"/>
            <a:ext cx="1000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Lewis Dot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Structure and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Structural 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Formula</a:t>
            </a:r>
          </a:p>
        </p:txBody>
      </p:sp>
      <p:sp>
        <p:nvSpPr>
          <p:cNvPr id="49159" name="Text Box 21">
            <a:extLst>
              <a:ext uri="{FF2B5EF4-FFF2-40B4-BE49-F238E27FC236}">
                <a16:creationId xmlns:a16="http://schemas.microsoft.com/office/drawing/2014/main" id="{EE2515BB-5817-48DF-B360-BAAB3BECD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738" y="265113"/>
            <a:ext cx="6619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Space-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filling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 b="1">
                <a:ea typeface="ヒラギノ角ゴ Pro W3" pitchFamily="48" charset="-128"/>
              </a:rPr>
              <a:t>Model</a:t>
            </a:r>
          </a:p>
        </p:txBody>
      </p:sp>
      <p:sp>
        <p:nvSpPr>
          <p:cNvPr id="49160" name="Text Box 22">
            <a:extLst>
              <a:ext uri="{FF2B5EF4-FFF2-40B4-BE49-F238E27FC236}">
                <a16:creationId xmlns:a16="http://schemas.microsoft.com/office/drawing/2014/main" id="{DB4419D7-2CD6-4DFA-9C7F-A1FBB01CA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025" y="1447800"/>
            <a:ext cx="13128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100" b="1">
                <a:ea typeface="ヒラギノ角ゴ Pro W3" pitchFamily="48" charset="-128"/>
              </a:rPr>
              <a:t>(a) Hydrogen (H</a:t>
            </a:r>
            <a:r>
              <a:rPr kumimoji="0" lang="en-US" altLang="en-US" sz="1100" b="1" baseline="-25000">
                <a:ea typeface="ヒラギノ角ゴ Pro W3" pitchFamily="48" charset="-128"/>
              </a:rPr>
              <a:t>2</a:t>
            </a:r>
            <a:r>
              <a:rPr kumimoji="0" lang="en-US" altLang="en-US" sz="1100" b="1">
                <a:ea typeface="ヒラギノ角ゴ Pro W3" pitchFamily="48" charset="-128"/>
              </a:rPr>
              <a:t>)</a:t>
            </a:r>
          </a:p>
        </p:txBody>
      </p:sp>
      <p:sp>
        <p:nvSpPr>
          <p:cNvPr id="49161" name="Text Box 23">
            <a:extLst>
              <a:ext uri="{FF2B5EF4-FFF2-40B4-BE49-F238E27FC236}">
                <a16:creationId xmlns:a16="http://schemas.microsoft.com/office/drawing/2014/main" id="{586012EC-3215-4732-9B33-B823988C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025" y="2620963"/>
            <a:ext cx="10334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100" b="1">
                <a:ea typeface="ヒラギノ角ゴ Pro W3" pitchFamily="48" charset="-128"/>
              </a:rPr>
              <a:t>(b) Oxygen (O</a:t>
            </a:r>
            <a:r>
              <a:rPr kumimoji="0" lang="en-US" altLang="en-US" sz="1100" b="1" baseline="-25000">
                <a:ea typeface="ヒラギノ角ゴ Pro W3" pitchFamily="48" charset="-128"/>
              </a:rPr>
              <a:t>2</a:t>
            </a:r>
            <a:r>
              <a:rPr kumimoji="0" lang="en-US" altLang="en-US" sz="1100" b="1">
                <a:ea typeface="ヒラギノ角ゴ Pro W3" pitchFamily="48" charset="-128"/>
              </a:rPr>
              <a:t>)</a:t>
            </a:r>
          </a:p>
        </p:txBody>
      </p:sp>
      <p:sp>
        <p:nvSpPr>
          <p:cNvPr id="49162" name="Text Box 24">
            <a:extLst>
              <a:ext uri="{FF2B5EF4-FFF2-40B4-BE49-F238E27FC236}">
                <a16:creationId xmlns:a16="http://schemas.microsoft.com/office/drawing/2014/main" id="{9A1D8DB4-F2C9-4DE6-9461-53CF525E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025" y="3968750"/>
            <a:ext cx="10334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100" b="1">
                <a:ea typeface="ヒラギノ角ゴ Pro W3" pitchFamily="48" charset="-128"/>
              </a:rPr>
              <a:t>(c) Water (H</a:t>
            </a:r>
            <a:r>
              <a:rPr kumimoji="0" lang="en-US" altLang="en-US" sz="1100" b="1" baseline="-25000">
                <a:ea typeface="ヒラギノ角ゴ Pro W3" pitchFamily="48" charset="-128"/>
              </a:rPr>
              <a:t>2</a:t>
            </a:r>
            <a:r>
              <a:rPr kumimoji="0" lang="en-US" altLang="en-US" sz="1100" b="1">
                <a:ea typeface="ヒラギノ角ゴ Pro W3" pitchFamily="48" charset="-128"/>
              </a:rPr>
              <a:t>O)</a:t>
            </a:r>
          </a:p>
        </p:txBody>
      </p:sp>
      <p:sp>
        <p:nvSpPr>
          <p:cNvPr id="49163" name="Text Box 25">
            <a:extLst>
              <a:ext uri="{FF2B5EF4-FFF2-40B4-BE49-F238E27FC236}">
                <a16:creationId xmlns:a16="http://schemas.microsoft.com/office/drawing/2014/main" id="{010E254B-755A-4DE5-8924-EDEE62942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200" y="5578475"/>
            <a:ext cx="12239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100" b="1">
                <a:ea typeface="ヒラギノ角ゴ Pro W3" pitchFamily="48" charset="-128"/>
              </a:rPr>
              <a:t>(d) Methane (CH</a:t>
            </a:r>
            <a:r>
              <a:rPr kumimoji="0" lang="en-US" altLang="en-US" sz="1100" b="1" baseline="-25000">
                <a:ea typeface="ヒラギノ角ゴ Pro W3" pitchFamily="48" charset="-128"/>
              </a:rPr>
              <a:t>4</a:t>
            </a:r>
            <a:r>
              <a:rPr kumimoji="0" lang="en-US" altLang="en-US" sz="1100" b="1">
                <a:ea typeface="ヒラギノ角ゴ Pro W3" pitchFamily="48" charset="-128"/>
              </a:rPr>
              <a:t>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F84C8E7-A3B7-4F59-AA0D-E8E471A17A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63"/>
    </mc:Choice>
    <mc:Fallback xmlns="">
      <p:transition spd="slow" advTm="17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>
            <a:extLst>
              <a:ext uri="{FF2B5EF4-FFF2-40B4-BE49-F238E27FC236}">
                <a16:creationId xmlns:a16="http://schemas.microsoft.com/office/drawing/2014/main" id="{CF926709-87A4-4218-A6C6-246F1C80F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534400" cy="30670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Covalent bonds can form between atoms of the same element or atoms of different elements </a:t>
            </a:r>
          </a:p>
          <a:p>
            <a:pPr eaLnBrk="1" hangingPunct="1"/>
            <a:r>
              <a:rPr lang="en-US" altLang="en-US"/>
              <a:t>A compound is a combination of two or more </a:t>
            </a:r>
            <a:r>
              <a:rPr lang="en-US" altLang="en-US" i="1"/>
              <a:t>different </a:t>
            </a:r>
            <a:r>
              <a:rPr lang="en-US" altLang="en-US"/>
              <a:t>elements</a:t>
            </a:r>
          </a:p>
          <a:p>
            <a:pPr eaLnBrk="1" hangingPunct="1"/>
            <a:r>
              <a:rPr lang="en-US" altLang="en-US"/>
              <a:t>Bonding capacity is called the atom’s </a:t>
            </a:r>
            <a:r>
              <a:rPr lang="en-US" altLang="en-US" b="1"/>
              <a:t>valence</a:t>
            </a:r>
          </a:p>
        </p:txBody>
      </p:sp>
      <p:sp>
        <p:nvSpPr>
          <p:cNvPr id="51203" name="Line 6">
            <a:extLst>
              <a:ext uri="{FF2B5EF4-FFF2-40B4-BE49-F238E27FC236}">
                <a16:creationId xmlns:a16="http://schemas.microsoft.com/office/drawing/2014/main" id="{B44A66D5-B4E0-4CDD-8155-86EE170DA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7">
            <a:extLst>
              <a:ext uri="{FF2B5EF4-FFF2-40B4-BE49-F238E27FC236}">
                <a16:creationId xmlns:a16="http://schemas.microsoft.com/office/drawing/2014/main" id="{5C205136-0A22-4C8A-AA21-0125C0782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51205" name="Line 8">
            <a:extLst>
              <a:ext uri="{FF2B5EF4-FFF2-40B4-BE49-F238E27FC236}">
                <a16:creationId xmlns:a16="http://schemas.microsoft.com/office/drawing/2014/main" id="{242BDBD5-E9E8-4BA7-B130-165D12DFFC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5DE836B-FAC2-4725-8612-ADEE27509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2"/>
    </mc:Choice>
    <mc:Fallback xmlns="">
      <p:transition spd="slow" advTm="14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0A78566F-40D8-4F82-BB7C-2E484522D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311400"/>
          </a:xfrm>
        </p:spPr>
        <p:txBody>
          <a:bodyPr/>
          <a:lstStyle/>
          <a:p>
            <a:pPr eaLnBrk="1" hangingPunct="1"/>
            <a:r>
              <a:rPr lang="en-US" altLang="en-US" b="1"/>
              <a:t>Electronegativity </a:t>
            </a:r>
            <a:r>
              <a:rPr lang="en-US" altLang="en-US"/>
              <a:t>is an atom’s attraction for the electrons in a covalent bond</a:t>
            </a:r>
          </a:p>
          <a:p>
            <a:pPr eaLnBrk="1" hangingPunct="1"/>
            <a:r>
              <a:rPr lang="en-US" altLang="en-US"/>
              <a:t>The more electronegative an atom, the more strongly it pulls shared electrons toward itself</a:t>
            </a:r>
          </a:p>
        </p:txBody>
      </p:sp>
      <p:sp>
        <p:nvSpPr>
          <p:cNvPr id="53251" name="Line 4">
            <a:extLst>
              <a:ext uri="{FF2B5EF4-FFF2-40B4-BE49-F238E27FC236}">
                <a16:creationId xmlns:a16="http://schemas.microsoft.com/office/drawing/2014/main" id="{F0E6C06F-C33A-42B2-8C98-0BD872CE9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Text Box 5">
            <a:extLst>
              <a:ext uri="{FF2B5EF4-FFF2-40B4-BE49-F238E27FC236}">
                <a16:creationId xmlns:a16="http://schemas.microsoft.com/office/drawing/2014/main" id="{A9E642D7-F409-4CF0-AF69-A8586DD70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53253" name="Line 6">
            <a:extLst>
              <a:ext uri="{FF2B5EF4-FFF2-40B4-BE49-F238E27FC236}">
                <a16:creationId xmlns:a16="http://schemas.microsoft.com/office/drawing/2014/main" id="{9C023B91-CCAC-48AA-84D2-F5CB271F66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06C549-F8BB-4E37-B31D-705E8033F7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7"/>
    </mc:Choice>
    <mc:Fallback xmlns="">
      <p:transition spd="slow" advTm="11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5">
            <a:extLst>
              <a:ext uri="{FF2B5EF4-FFF2-40B4-BE49-F238E27FC236}">
                <a16:creationId xmlns:a16="http://schemas.microsoft.com/office/drawing/2014/main" id="{91C8BD08-004B-471F-A3F6-703800CEC7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7772400" cy="51943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In a </a:t>
            </a:r>
            <a:r>
              <a:rPr lang="en-US" altLang="en-US" b="1"/>
              <a:t>nonpolar covalent bond</a:t>
            </a:r>
            <a:r>
              <a:rPr lang="en-US" altLang="en-US"/>
              <a:t>, the atoms share the electron equally</a:t>
            </a:r>
          </a:p>
          <a:p>
            <a:pPr eaLnBrk="1" hangingPunct="1"/>
            <a:r>
              <a:rPr lang="en-US" altLang="en-US"/>
              <a:t>In a </a:t>
            </a:r>
            <a:r>
              <a:rPr lang="en-US" altLang="en-US" b="1"/>
              <a:t>polar covalent bond</a:t>
            </a:r>
            <a:r>
              <a:rPr lang="en-US" altLang="en-US"/>
              <a:t>, one atom is more electronegative, and the atoms do not share the electron equally</a:t>
            </a:r>
          </a:p>
          <a:p>
            <a:pPr eaLnBrk="1" hangingPunct="1"/>
            <a:r>
              <a:rPr lang="en-US" altLang="en-US"/>
              <a:t>Unequal sharing of electrons causes a partial positive or negative charge for each atom or molecule</a:t>
            </a:r>
          </a:p>
          <a:p>
            <a:pPr eaLnBrk="1" hangingPunct="1"/>
            <a:endParaRPr lang="en-US" altLang="en-US"/>
          </a:p>
        </p:txBody>
      </p:sp>
      <p:sp>
        <p:nvSpPr>
          <p:cNvPr id="55299" name="Line 6">
            <a:extLst>
              <a:ext uri="{FF2B5EF4-FFF2-40B4-BE49-F238E27FC236}">
                <a16:creationId xmlns:a16="http://schemas.microsoft.com/office/drawing/2014/main" id="{516AD1D7-1E58-4E4F-894F-C1B9F2057E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Text Box 7">
            <a:extLst>
              <a:ext uri="{FF2B5EF4-FFF2-40B4-BE49-F238E27FC236}">
                <a16:creationId xmlns:a16="http://schemas.microsoft.com/office/drawing/2014/main" id="{EB2BDF59-FD76-43E6-BBB4-DFA354D62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55301" name="Line 8">
            <a:extLst>
              <a:ext uri="{FF2B5EF4-FFF2-40B4-BE49-F238E27FC236}">
                <a16:creationId xmlns:a16="http://schemas.microsoft.com/office/drawing/2014/main" id="{33526ED3-6D7E-45A1-979B-CA6C89AF4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50A04D-A08C-4973-AFBD-C40F2CB6F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92"/>
    </mc:Choice>
    <mc:Fallback xmlns="">
      <p:transition spd="slow" advTm="18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6B46CBF-0E58-4162-9C0B-79F2FC247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Ionic Bonds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57347" name="Rectangle 5">
            <a:extLst>
              <a:ext uri="{FF2B5EF4-FFF2-40B4-BE49-F238E27FC236}">
                <a16:creationId xmlns:a16="http://schemas.microsoft.com/office/drawing/2014/main" id="{4A2BA10D-ADAC-4023-A1A0-458BDEE940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7772400" cy="47371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Atoms sometimes strip electrons from their bonding partners</a:t>
            </a:r>
          </a:p>
          <a:p>
            <a:pPr eaLnBrk="1" hangingPunct="1"/>
            <a:r>
              <a:rPr lang="en-US" altLang="en-US"/>
              <a:t>An example is the transfer of an electron from sodium to chlorine</a:t>
            </a:r>
          </a:p>
          <a:p>
            <a:pPr eaLnBrk="1" hangingPunct="1"/>
            <a:r>
              <a:rPr lang="en-US" altLang="en-US"/>
              <a:t>After the transfer of an electron, both atoms have charges</a:t>
            </a:r>
          </a:p>
          <a:p>
            <a:pPr eaLnBrk="1" hangingPunct="1"/>
            <a:r>
              <a:rPr lang="en-US" altLang="en-US"/>
              <a:t>A charged atom (or molecule) is called an </a:t>
            </a:r>
            <a:r>
              <a:rPr lang="en-US" altLang="en-US" b="1"/>
              <a:t>ion</a:t>
            </a:r>
          </a:p>
        </p:txBody>
      </p:sp>
      <p:sp>
        <p:nvSpPr>
          <p:cNvPr id="57348" name="Line 6">
            <a:extLst>
              <a:ext uri="{FF2B5EF4-FFF2-40B4-BE49-F238E27FC236}">
                <a16:creationId xmlns:a16="http://schemas.microsoft.com/office/drawing/2014/main" id="{F56E69FF-E1B4-4183-BB51-EA06B2BF3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Text Box 7">
            <a:extLst>
              <a:ext uri="{FF2B5EF4-FFF2-40B4-BE49-F238E27FC236}">
                <a16:creationId xmlns:a16="http://schemas.microsoft.com/office/drawing/2014/main" id="{4A9E3EDF-4347-43E5-B2CC-3D5B6B6BE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57350" name="Line 8">
            <a:extLst>
              <a:ext uri="{FF2B5EF4-FFF2-40B4-BE49-F238E27FC236}">
                <a16:creationId xmlns:a16="http://schemas.microsoft.com/office/drawing/2014/main" id="{8E53D926-0E72-4502-B2A1-227F5C841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35FAE3-78F8-4772-B0ED-5AA10AE5FB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9"/>
    </mc:Choice>
    <mc:Fallback xmlns="">
      <p:transition spd="slow" advTm="16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>
            <a:extLst>
              <a:ext uri="{FF2B5EF4-FFF2-40B4-BE49-F238E27FC236}">
                <a16:creationId xmlns:a16="http://schemas.microsoft.com/office/drawing/2014/main" id="{53B165C0-E7E0-41A1-A4B7-202201D0D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534400" cy="26098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cation </a:t>
            </a:r>
            <a:r>
              <a:rPr lang="en-US" altLang="en-US"/>
              <a:t>is a positively charged ion</a:t>
            </a:r>
          </a:p>
          <a:p>
            <a:pPr eaLnBrk="1" hangingPunct="1"/>
            <a:r>
              <a:rPr lang="en-US" altLang="en-US"/>
              <a:t>An </a:t>
            </a:r>
            <a:r>
              <a:rPr lang="en-US" altLang="en-US" b="1"/>
              <a:t>anion </a:t>
            </a:r>
            <a:r>
              <a:rPr lang="en-US" altLang="en-US"/>
              <a:t>is a negatively charged ion</a:t>
            </a:r>
          </a:p>
          <a:p>
            <a:pPr eaLnBrk="1" hangingPunct="1"/>
            <a:r>
              <a:rPr lang="en-US" altLang="en-US"/>
              <a:t>An </a:t>
            </a:r>
            <a:r>
              <a:rPr lang="en-US" altLang="en-US" b="1"/>
              <a:t>ionic bond </a:t>
            </a:r>
            <a:r>
              <a:rPr lang="en-US" altLang="en-US"/>
              <a:t>is an attraction between an anion and a cation</a:t>
            </a:r>
          </a:p>
        </p:txBody>
      </p:sp>
      <p:sp>
        <p:nvSpPr>
          <p:cNvPr id="59395" name="Line 10">
            <a:extLst>
              <a:ext uri="{FF2B5EF4-FFF2-40B4-BE49-F238E27FC236}">
                <a16:creationId xmlns:a16="http://schemas.microsoft.com/office/drawing/2014/main" id="{A440A389-C9FE-47F1-B29E-D1B6D34F6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6" name="Text Box 11">
            <a:extLst>
              <a:ext uri="{FF2B5EF4-FFF2-40B4-BE49-F238E27FC236}">
                <a16:creationId xmlns:a16="http://schemas.microsoft.com/office/drawing/2014/main" id="{D3775E2D-34FE-40AD-8577-A4A8B574A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59397" name="Line 12">
            <a:extLst>
              <a:ext uri="{FF2B5EF4-FFF2-40B4-BE49-F238E27FC236}">
                <a16:creationId xmlns:a16="http://schemas.microsoft.com/office/drawing/2014/main" id="{60FEBF84-9481-437F-BF3D-8B2F481FE6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11C9F5-9849-49E9-9967-7B1D9D391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7"/>
    </mc:Choice>
    <mc:Fallback xmlns="">
      <p:transition spd="slow" advTm="1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4B168640-D8A5-4347-94B1-613B95193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311400"/>
          </a:xfrm>
        </p:spPr>
        <p:txBody>
          <a:bodyPr/>
          <a:lstStyle/>
          <a:p>
            <a:pPr eaLnBrk="1" hangingPunct="1"/>
            <a:r>
              <a:rPr lang="en-US" altLang="en-US"/>
              <a:t>Compounds formed by ionic bonds are called </a:t>
            </a:r>
            <a:r>
              <a:rPr lang="en-US" altLang="en-US" b="1"/>
              <a:t>ionic compounds</a:t>
            </a:r>
            <a:r>
              <a:rPr lang="en-US" altLang="en-US"/>
              <a:t>, or </a:t>
            </a:r>
            <a:r>
              <a:rPr lang="en-US" altLang="en-US" b="1"/>
              <a:t>salts</a:t>
            </a:r>
          </a:p>
          <a:p>
            <a:pPr eaLnBrk="1" hangingPunct="1"/>
            <a:r>
              <a:rPr lang="en-US" altLang="en-US"/>
              <a:t>Salts, such as sodium chloride (table salt),  are often found in nature as crystals </a:t>
            </a:r>
          </a:p>
        </p:txBody>
      </p:sp>
      <p:sp>
        <p:nvSpPr>
          <p:cNvPr id="61443" name="Line 4">
            <a:extLst>
              <a:ext uri="{FF2B5EF4-FFF2-40B4-BE49-F238E27FC236}">
                <a16:creationId xmlns:a16="http://schemas.microsoft.com/office/drawing/2014/main" id="{5CA8B054-D4EB-4F8C-8829-2A5C8A32C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Text Box 5">
            <a:extLst>
              <a:ext uri="{FF2B5EF4-FFF2-40B4-BE49-F238E27FC236}">
                <a16:creationId xmlns:a16="http://schemas.microsoft.com/office/drawing/2014/main" id="{BA9D4408-CD0F-459E-A971-96AEBDF57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61445" name="Line 6">
            <a:extLst>
              <a:ext uri="{FF2B5EF4-FFF2-40B4-BE49-F238E27FC236}">
                <a16:creationId xmlns:a16="http://schemas.microsoft.com/office/drawing/2014/main" id="{2A90F201-D242-451E-9D29-907AF45FC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757E21-1429-4744-A100-A7B537E39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2"/>
    </mc:Choice>
    <mc:Fallback xmlns="">
      <p:transition spd="slow" advTm="8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B279226-D179-460F-9599-C40E99070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76200"/>
            <a:ext cx="8839200" cy="914400"/>
          </a:xfrm>
        </p:spPr>
        <p:txBody>
          <a:bodyPr/>
          <a:lstStyle/>
          <a:p>
            <a:pPr marL="109538" indent="4763" eaLnBrk="1" hangingPunct="1"/>
            <a:r>
              <a:rPr lang="en-US" altLang="en-US"/>
              <a:t>Concept 2.1: Matter consists of chemical elements in pure form and in combinations called compounds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022862D-49BB-4C3B-AAC9-A7DBA2523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538" y="1143000"/>
            <a:ext cx="7772400" cy="1536700"/>
          </a:xfrm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sz="2600"/>
              <a:t>Organisms are composed of </a:t>
            </a:r>
            <a:r>
              <a:rPr lang="en-US" altLang="en-US" sz="2600" b="1"/>
              <a:t>matter</a:t>
            </a:r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sz="2600"/>
              <a:t>Matter is anything that takes up space and has mass</a:t>
            </a:r>
            <a:endParaRPr lang="en-US" altLang="en-US" sz="220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B67DE1A7-F1DB-40A7-89C5-E9A71F1AC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90600"/>
            <a:ext cx="1841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5E42550C-47E7-4540-A332-503A8EE2B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8489BD6A-114A-4BB1-9536-7BBD98D67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8199" name="Line 7">
            <a:extLst>
              <a:ext uri="{FF2B5EF4-FFF2-40B4-BE49-F238E27FC236}">
                <a16:creationId xmlns:a16="http://schemas.microsoft.com/office/drawing/2014/main" id="{8CA2BE0A-9008-4F8C-AFF9-E27DD343A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CAE95F-617E-49EE-ACD4-C32B35C61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FABA4F4-B53F-43BD-B075-1A72E8E6A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Weak Chemical Bonds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63491" name="Rectangle 5">
            <a:extLst>
              <a:ext uri="{FF2B5EF4-FFF2-40B4-BE49-F238E27FC236}">
                <a16:creationId xmlns:a16="http://schemas.microsoft.com/office/drawing/2014/main" id="{832770BD-A181-49CF-AE8D-F9FEA8EE7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7772400" cy="48958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Most of the strongest bonds in organisms are covalent bonds that form a cell’s molecules</a:t>
            </a:r>
          </a:p>
          <a:p>
            <a:pPr eaLnBrk="1" hangingPunct="1"/>
            <a:r>
              <a:rPr lang="en-US" altLang="en-US"/>
              <a:t>Weak chemical bonds, such as ionic bonds and hydrogen bonds, are also important</a:t>
            </a:r>
          </a:p>
          <a:p>
            <a:pPr eaLnBrk="1" hangingPunct="1"/>
            <a:r>
              <a:rPr lang="en-US" altLang="en-US"/>
              <a:t>Weak chemical bonds reinforce shapes of large molecules and help molecules adhere to each other</a:t>
            </a:r>
          </a:p>
        </p:txBody>
      </p:sp>
      <p:sp>
        <p:nvSpPr>
          <p:cNvPr id="63492" name="Line 6">
            <a:extLst>
              <a:ext uri="{FF2B5EF4-FFF2-40B4-BE49-F238E27FC236}">
                <a16:creationId xmlns:a16="http://schemas.microsoft.com/office/drawing/2014/main" id="{861D1ACE-5CD4-48B5-A3ED-0C8A232CA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3" name="Text Box 7">
            <a:extLst>
              <a:ext uri="{FF2B5EF4-FFF2-40B4-BE49-F238E27FC236}">
                <a16:creationId xmlns:a16="http://schemas.microsoft.com/office/drawing/2014/main" id="{8AF79E11-06A7-44A7-9571-E83002EF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63494" name="Line 8">
            <a:extLst>
              <a:ext uri="{FF2B5EF4-FFF2-40B4-BE49-F238E27FC236}">
                <a16:creationId xmlns:a16="http://schemas.microsoft.com/office/drawing/2014/main" id="{2F9933FB-407F-4100-A1C5-77E4D4143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7A6B58-C881-424D-8042-9899A3773C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640" y="4292280"/>
              <a:ext cx="8042040" cy="264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7A6B58-C881-424D-8042-9899A3773C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800" y="4228920"/>
                <a:ext cx="8073360" cy="2767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4B7D60C-F9DB-4CB1-A81F-F0EEAE977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90"/>
    </mc:Choice>
    <mc:Fallback xmlns="">
      <p:transition spd="slow" advTm="22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B99AFB69-C383-486F-BA18-E73C8138BA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Hydrogen Bonds</a:t>
            </a:r>
            <a:endParaRPr lang="en-US" altLang="en-US" b="0" i="1">
              <a:solidFill>
                <a:schemeClr val="tx1"/>
              </a:solidFill>
            </a:endParaRPr>
          </a:p>
        </p:txBody>
      </p:sp>
      <p:sp>
        <p:nvSpPr>
          <p:cNvPr id="65539" name="Rectangle 36">
            <a:extLst>
              <a:ext uri="{FF2B5EF4-FFF2-40B4-BE49-F238E27FC236}">
                <a16:creationId xmlns:a16="http://schemas.microsoft.com/office/drawing/2014/main" id="{64831688-D516-4B27-8FBE-E7478368A0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7391400" cy="48958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 b="1"/>
              <a:t>hydrogen bond </a:t>
            </a:r>
            <a:r>
              <a:rPr lang="en-US" altLang="en-US"/>
              <a:t>forms when a hydrogen atom covalently bonded to one electronegative atom is also attracted to another electronegative atom</a:t>
            </a:r>
          </a:p>
          <a:p>
            <a:pPr eaLnBrk="1" hangingPunct="1"/>
            <a:r>
              <a:rPr lang="en-US" altLang="en-US"/>
              <a:t>In living cells, the electronegative partners are usually oxygen or nitrogen atoms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  <p:sp>
        <p:nvSpPr>
          <p:cNvPr id="65540" name="Line 37">
            <a:extLst>
              <a:ext uri="{FF2B5EF4-FFF2-40B4-BE49-F238E27FC236}">
                <a16:creationId xmlns:a16="http://schemas.microsoft.com/office/drawing/2014/main" id="{A234F1A1-300C-422F-9759-434541153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1" name="Text Box 38">
            <a:extLst>
              <a:ext uri="{FF2B5EF4-FFF2-40B4-BE49-F238E27FC236}">
                <a16:creationId xmlns:a16="http://schemas.microsoft.com/office/drawing/2014/main" id="{6B395248-7529-47A9-87EA-A56C97DAE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65542" name="Line 39">
            <a:extLst>
              <a:ext uri="{FF2B5EF4-FFF2-40B4-BE49-F238E27FC236}">
                <a16:creationId xmlns:a16="http://schemas.microsoft.com/office/drawing/2014/main" id="{44690229-96EA-4DD3-B34D-FC7D13B93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97BEBD-0A90-4C8F-830D-9C22BDC9C8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6"/>
    </mc:Choice>
    <mc:Fallback xmlns="">
      <p:transition spd="slow" advTm="1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34" descr="02_16HydrogenBond-U">
            <a:extLst>
              <a:ext uri="{FF2B5EF4-FFF2-40B4-BE49-F238E27FC236}">
                <a16:creationId xmlns:a16="http://schemas.microsoft.com/office/drawing/2014/main" id="{836E651D-329A-441F-8304-6C08E175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6525"/>
            <a:ext cx="8482013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35">
            <a:extLst>
              <a:ext uri="{FF2B5EF4-FFF2-40B4-BE49-F238E27FC236}">
                <a16:creationId xmlns:a16="http://schemas.microsoft.com/office/drawing/2014/main" id="{B439955F-B6EA-4ADD-8C14-CBD6ED364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2-16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67588" name="Text Box 36">
            <a:extLst>
              <a:ext uri="{FF2B5EF4-FFF2-40B4-BE49-F238E27FC236}">
                <a16:creationId xmlns:a16="http://schemas.microsoft.com/office/drawing/2014/main" id="{93712856-73F1-463B-ADB0-2B283D55F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9313" y="165100"/>
            <a:ext cx="4841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</a:t>
            </a:r>
            <a:r>
              <a:rPr kumimoji="0" lang="en-US" altLang="en-US" sz="600" b="1">
                <a:ea typeface="ヒラギノ角ゴ Pro W3" pitchFamily="48" charset="-128"/>
                <a:sym typeface="Symbol" panose="05050102010706020507" pitchFamily="18" charset="2"/>
              </a:rPr>
              <a:t> </a:t>
            </a: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</a:t>
            </a:r>
            <a:endParaRPr kumimoji="0" lang="en-US" altLang="en-US" sz="2400" b="1">
              <a:ea typeface="ヒラギノ角ゴ Pro W3" pitchFamily="48" charset="-128"/>
            </a:endParaRPr>
          </a:p>
        </p:txBody>
      </p:sp>
      <p:sp>
        <p:nvSpPr>
          <p:cNvPr id="67589" name="Text Box 37">
            <a:extLst>
              <a:ext uri="{FF2B5EF4-FFF2-40B4-BE49-F238E27FC236}">
                <a16:creationId xmlns:a16="http://schemas.microsoft.com/office/drawing/2014/main" id="{AAFB2BDE-2A74-499A-A111-C33DD2A9D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166688"/>
            <a:ext cx="4714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</a:t>
            </a:r>
            <a:r>
              <a:rPr kumimoji="0" lang="en-US" altLang="en-US" sz="2400" b="1">
                <a:ea typeface="ヒラギノ角ゴ Pro W3" pitchFamily="48" charset="-128"/>
              </a:rPr>
              <a:t>+</a:t>
            </a:r>
          </a:p>
        </p:txBody>
      </p:sp>
      <p:sp>
        <p:nvSpPr>
          <p:cNvPr id="67590" name="Text Box 38">
            <a:extLst>
              <a:ext uri="{FF2B5EF4-FFF2-40B4-BE49-F238E27FC236}">
                <a16:creationId xmlns:a16="http://schemas.microsoft.com/office/drawing/2014/main" id="{B51FA9D3-B228-4EA0-93ED-4C4EDE397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238" y="2681288"/>
            <a:ext cx="3317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</a:t>
            </a:r>
            <a:r>
              <a:rPr kumimoji="0" lang="en-US" altLang="en-US" sz="2400" b="1">
                <a:ea typeface="ヒラギノ角ゴ Pro W3" pitchFamily="48" charset="-128"/>
              </a:rPr>
              <a:t>+</a:t>
            </a:r>
          </a:p>
        </p:txBody>
      </p:sp>
      <p:sp>
        <p:nvSpPr>
          <p:cNvPr id="67591" name="Text Box 39">
            <a:extLst>
              <a:ext uri="{FF2B5EF4-FFF2-40B4-BE49-F238E27FC236}">
                <a16:creationId xmlns:a16="http://schemas.microsoft.com/office/drawing/2014/main" id="{4C41DF5E-8C10-4A18-BB35-665C0D0CD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713" y="3314700"/>
            <a:ext cx="4587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</a:t>
            </a:r>
            <a:r>
              <a:rPr kumimoji="0" lang="en-US" altLang="en-US" sz="600" b="1">
                <a:ea typeface="ヒラギノ角ゴ Pro W3" pitchFamily="48" charset="-128"/>
                <a:sym typeface="Symbol" panose="05050102010706020507" pitchFamily="18" charset="2"/>
              </a:rPr>
              <a:t> </a:t>
            </a: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</a:t>
            </a:r>
            <a:endParaRPr kumimoji="0" lang="en-US" altLang="en-US" sz="2400" b="1">
              <a:ea typeface="ヒラギノ角ゴ Pro W3" pitchFamily="48" charset="-128"/>
            </a:endParaRPr>
          </a:p>
        </p:txBody>
      </p:sp>
      <p:sp>
        <p:nvSpPr>
          <p:cNvPr id="67592" name="Text Box 40">
            <a:extLst>
              <a:ext uri="{FF2B5EF4-FFF2-40B4-BE49-F238E27FC236}">
                <a16:creationId xmlns:a16="http://schemas.microsoft.com/office/drawing/2014/main" id="{88163C73-5DAC-49BE-8DB4-BAFC8D092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288" y="5386388"/>
            <a:ext cx="3317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</a:t>
            </a:r>
            <a:r>
              <a:rPr kumimoji="0" lang="en-US" altLang="en-US" sz="2400" b="1">
                <a:ea typeface="ヒラギノ角ゴ Pro W3" pitchFamily="48" charset="-128"/>
              </a:rPr>
              <a:t>+</a:t>
            </a:r>
          </a:p>
        </p:txBody>
      </p:sp>
      <p:sp>
        <p:nvSpPr>
          <p:cNvPr id="67593" name="Text Box 41">
            <a:extLst>
              <a:ext uri="{FF2B5EF4-FFF2-40B4-BE49-F238E27FC236}">
                <a16:creationId xmlns:a16="http://schemas.microsoft.com/office/drawing/2014/main" id="{3B4807CA-DB3D-4E6D-A3B9-90E48C0C2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2288" y="6288088"/>
            <a:ext cx="3317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</a:t>
            </a:r>
            <a:r>
              <a:rPr kumimoji="0" lang="en-US" altLang="en-US" sz="2400" b="1">
                <a:ea typeface="ヒラギノ角ゴ Pro W3" pitchFamily="48" charset="-128"/>
              </a:rPr>
              <a:t>+</a:t>
            </a:r>
          </a:p>
        </p:txBody>
      </p:sp>
      <p:sp>
        <p:nvSpPr>
          <p:cNvPr id="67594" name="Text Box 42">
            <a:extLst>
              <a:ext uri="{FF2B5EF4-FFF2-40B4-BE49-F238E27FC236}">
                <a16:creationId xmlns:a16="http://schemas.microsoft.com/office/drawing/2014/main" id="{02E07D07-81E4-4945-A645-97B2C3EE5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5386388"/>
            <a:ext cx="3317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</a:t>
            </a:r>
            <a:r>
              <a:rPr kumimoji="0" lang="en-US" altLang="en-US" sz="2400" b="1">
                <a:ea typeface="ヒラギノ角ゴ Pro W3" pitchFamily="48" charset="-128"/>
              </a:rPr>
              <a:t>+</a:t>
            </a:r>
          </a:p>
        </p:txBody>
      </p:sp>
      <p:sp>
        <p:nvSpPr>
          <p:cNvPr id="67595" name="Text Box 43">
            <a:extLst>
              <a:ext uri="{FF2B5EF4-FFF2-40B4-BE49-F238E27FC236}">
                <a16:creationId xmlns:a16="http://schemas.microsoft.com/office/drawing/2014/main" id="{3350A522-EF72-4747-B40D-C59DC97DB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8" y="1055688"/>
            <a:ext cx="18049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Water (H</a:t>
            </a:r>
            <a:r>
              <a:rPr kumimoji="0" lang="en-US" altLang="en-US" sz="2400" b="1" baseline="-25000">
                <a:ea typeface="ヒラギノ角ゴ Pro W3" pitchFamily="48" charset="-128"/>
              </a:rPr>
              <a:t>2</a:t>
            </a: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O)</a:t>
            </a:r>
            <a:endParaRPr kumimoji="0" lang="en-US" altLang="en-US" sz="2400" b="1">
              <a:ea typeface="ヒラギノ角ゴ Pro W3" pitchFamily="48" charset="-128"/>
            </a:endParaRPr>
          </a:p>
        </p:txBody>
      </p:sp>
      <p:sp>
        <p:nvSpPr>
          <p:cNvPr id="67596" name="Text Box 44">
            <a:extLst>
              <a:ext uri="{FF2B5EF4-FFF2-40B4-BE49-F238E27FC236}">
                <a16:creationId xmlns:a16="http://schemas.microsoft.com/office/drawing/2014/main" id="{EAED2138-B79C-4CFF-A14B-4E4A19DEB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8" y="4294188"/>
            <a:ext cx="23383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Ammonia (NH</a:t>
            </a:r>
            <a:r>
              <a:rPr kumimoji="0" lang="en-US" altLang="en-US" sz="2400" b="1" baseline="-25000">
                <a:ea typeface="ヒラギノ角ゴ Pro W3" pitchFamily="48" charset="-128"/>
              </a:rPr>
              <a:t>3</a:t>
            </a: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)</a:t>
            </a:r>
            <a:endParaRPr kumimoji="0" lang="en-US" altLang="en-US" sz="2400" b="1">
              <a:ea typeface="ヒラギノ角ゴ Pro W3" pitchFamily="48" charset="-128"/>
            </a:endParaRPr>
          </a:p>
        </p:txBody>
      </p:sp>
      <p:sp>
        <p:nvSpPr>
          <p:cNvPr id="67597" name="Text Box 45">
            <a:extLst>
              <a:ext uri="{FF2B5EF4-FFF2-40B4-BE49-F238E27FC236}">
                <a16:creationId xmlns:a16="http://schemas.microsoft.com/office/drawing/2014/main" id="{38304BF6-5C4F-4BFA-A8EF-B6D1B303E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088" y="3049588"/>
            <a:ext cx="23383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400" b="1">
                <a:ea typeface="ヒラギノ角ゴ Pro W3" pitchFamily="48" charset="-128"/>
                <a:sym typeface="Symbol" panose="05050102010706020507" pitchFamily="18" charset="2"/>
              </a:rPr>
              <a:t>Hydrogen bond</a:t>
            </a:r>
            <a:endParaRPr kumimoji="0" lang="en-US" altLang="en-US" sz="2400" b="1">
              <a:ea typeface="ヒラギノ角ゴ Pro W3" pitchFamily="48" charset="-128"/>
            </a:endParaRPr>
          </a:p>
        </p:txBody>
      </p:sp>
      <p:sp>
        <p:nvSpPr>
          <p:cNvPr id="67598" name="Line 46">
            <a:extLst>
              <a:ext uri="{FF2B5EF4-FFF2-40B4-BE49-F238E27FC236}">
                <a16:creationId xmlns:a16="http://schemas.microsoft.com/office/drawing/2014/main" id="{74879F26-5C9A-4828-B114-06907A124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4863" y="3179763"/>
            <a:ext cx="1790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1BF4EB-D0B7-48C7-A262-BCC5755F1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38"/>
    </mc:Choice>
    <mc:Fallback xmlns="">
      <p:transition spd="slow" advTm="31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CBA1C46-62A4-4D38-B6DE-D5FF19C7D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 i="1"/>
              <a:t>Van der Waals Interactions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69635" name="Rectangle 5">
            <a:extLst>
              <a:ext uri="{FF2B5EF4-FFF2-40B4-BE49-F238E27FC236}">
                <a16:creationId xmlns:a16="http://schemas.microsoft.com/office/drawing/2014/main" id="{87508B06-3873-4A98-A235-4D16EC31F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2258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If electrons are distributed asymmetrically in molecules or atoms, they can result in “hot spots” of positive or negative charge</a:t>
            </a:r>
          </a:p>
          <a:p>
            <a:pPr eaLnBrk="1" hangingPunct="1"/>
            <a:r>
              <a:rPr lang="en-US" altLang="en-US" b="1"/>
              <a:t>Van der Waals interactions </a:t>
            </a:r>
            <a:r>
              <a:rPr lang="en-US" altLang="en-US"/>
              <a:t>are attractions between molecules that are close together as a result of these charges</a:t>
            </a:r>
          </a:p>
        </p:txBody>
      </p:sp>
      <p:sp>
        <p:nvSpPr>
          <p:cNvPr id="69636" name="Line 8">
            <a:extLst>
              <a:ext uri="{FF2B5EF4-FFF2-40B4-BE49-F238E27FC236}">
                <a16:creationId xmlns:a16="http://schemas.microsoft.com/office/drawing/2014/main" id="{5193CE46-CD26-488E-8C61-A9F0678BA5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7" name="Text Box 9">
            <a:extLst>
              <a:ext uri="{FF2B5EF4-FFF2-40B4-BE49-F238E27FC236}">
                <a16:creationId xmlns:a16="http://schemas.microsoft.com/office/drawing/2014/main" id="{3394E76C-5EF8-45DB-97DF-8C6D60F85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69638" name="Line 10">
            <a:extLst>
              <a:ext uri="{FF2B5EF4-FFF2-40B4-BE49-F238E27FC236}">
                <a16:creationId xmlns:a16="http://schemas.microsoft.com/office/drawing/2014/main" id="{2E8ED3DE-CE97-47D8-BD08-16B5ACA0E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F64560-9BB8-4083-A84E-EFFCC9241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5"/>
    </mc:Choice>
    <mc:Fallback xmlns="">
      <p:transition spd="slow" advTm="15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>
            <a:extLst>
              <a:ext uri="{FF2B5EF4-FFF2-40B4-BE49-F238E27FC236}">
                <a16:creationId xmlns:a16="http://schemas.microsoft.com/office/drawing/2014/main" id="{8F934932-AA7B-4CD8-B5D8-DA1D3A67E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2311400"/>
          </a:xfrm>
        </p:spPr>
        <p:txBody>
          <a:bodyPr/>
          <a:lstStyle/>
          <a:p>
            <a:pPr eaLnBrk="1" hangingPunct="1"/>
            <a:r>
              <a:rPr lang="en-US" altLang="en-US"/>
              <a:t>Collectively, such interactions can be strong, as between molecules of a gecko’s toe hairs and a wall surface</a:t>
            </a:r>
          </a:p>
          <a:p>
            <a:pPr eaLnBrk="1" hangingPunct="1"/>
            <a:endParaRPr lang="en-US" altLang="en-US"/>
          </a:p>
        </p:txBody>
      </p:sp>
      <p:sp>
        <p:nvSpPr>
          <p:cNvPr id="71683" name="Line 5">
            <a:extLst>
              <a:ext uri="{FF2B5EF4-FFF2-40B4-BE49-F238E27FC236}">
                <a16:creationId xmlns:a16="http://schemas.microsoft.com/office/drawing/2014/main" id="{E691BC40-C958-4D39-91F7-F5ACAD4E9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4" name="Text Box 6">
            <a:extLst>
              <a:ext uri="{FF2B5EF4-FFF2-40B4-BE49-F238E27FC236}">
                <a16:creationId xmlns:a16="http://schemas.microsoft.com/office/drawing/2014/main" id="{A9AAAE9E-146B-4957-8F63-8BA209671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71685" name="Line 7">
            <a:extLst>
              <a:ext uri="{FF2B5EF4-FFF2-40B4-BE49-F238E27FC236}">
                <a16:creationId xmlns:a16="http://schemas.microsoft.com/office/drawing/2014/main" id="{C9E81D97-CBDE-4C88-8109-F512F9B6E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627786-3360-4157-B132-3A8984A48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0"/>
    </mc:Choice>
    <mc:Fallback xmlns="">
      <p:transition spd="slow" advTm="9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6001D15-10B4-4C56-8358-877208572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Molecular Shape and Function</a:t>
            </a:r>
          </a:p>
        </p:txBody>
      </p:sp>
      <p:sp>
        <p:nvSpPr>
          <p:cNvPr id="73731" name="Rectangle 5">
            <a:extLst>
              <a:ext uri="{FF2B5EF4-FFF2-40B4-BE49-F238E27FC236}">
                <a16:creationId xmlns:a16="http://schemas.microsoft.com/office/drawing/2014/main" id="{3C5EA013-408D-48D7-B9A3-E4C0129826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5242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 molecule’s shape is usually very important to its function</a:t>
            </a:r>
          </a:p>
          <a:p>
            <a:pPr eaLnBrk="1" hangingPunct="1"/>
            <a:r>
              <a:rPr lang="en-US" altLang="en-US"/>
              <a:t>A molecule’s shape is determined by the positions of its atoms’ valence orbitals</a:t>
            </a:r>
          </a:p>
          <a:p>
            <a:pPr eaLnBrk="1" hangingPunct="1"/>
            <a:r>
              <a:rPr lang="en-US" altLang="en-US"/>
              <a:t>In a covalent bond, the </a:t>
            </a:r>
            <a:r>
              <a:rPr lang="en-US" altLang="en-US" i="1"/>
              <a:t>s</a:t>
            </a:r>
            <a:r>
              <a:rPr lang="en-US" altLang="en-US"/>
              <a:t> and </a:t>
            </a:r>
            <a:r>
              <a:rPr lang="en-US" altLang="en-US" i="1"/>
              <a:t>p</a:t>
            </a:r>
            <a:r>
              <a:rPr lang="en-US" altLang="en-US"/>
              <a:t> orbitals may hybridize, creating specific molecular shapes</a:t>
            </a:r>
          </a:p>
        </p:txBody>
      </p:sp>
      <p:sp>
        <p:nvSpPr>
          <p:cNvPr id="73732" name="Line 6">
            <a:extLst>
              <a:ext uri="{FF2B5EF4-FFF2-40B4-BE49-F238E27FC236}">
                <a16:creationId xmlns:a16="http://schemas.microsoft.com/office/drawing/2014/main" id="{4B5D9882-134A-48B8-A068-E0DA130C6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Text Box 7">
            <a:extLst>
              <a:ext uri="{FF2B5EF4-FFF2-40B4-BE49-F238E27FC236}">
                <a16:creationId xmlns:a16="http://schemas.microsoft.com/office/drawing/2014/main" id="{3AC75D91-72D0-43F3-A861-24CFEC848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73734" name="Line 8">
            <a:extLst>
              <a:ext uri="{FF2B5EF4-FFF2-40B4-BE49-F238E27FC236}">
                <a16:creationId xmlns:a16="http://schemas.microsoft.com/office/drawing/2014/main" id="{45943B8A-7BA7-429D-B6C9-FB0CDA847E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C8AA0B-1A4A-499F-BFCE-4A3E23182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9"/>
    </mc:Choice>
    <mc:Fallback xmlns="">
      <p:transition spd="slow" advTm="13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>
            <a:extLst>
              <a:ext uri="{FF2B5EF4-FFF2-40B4-BE49-F238E27FC236}">
                <a16:creationId xmlns:a16="http://schemas.microsoft.com/office/drawing/2014/main" id="{76EB1F4F-5B63-4E8D-B668-DC135D7BB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5242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Biological molecules recognize and interact with each other with a specificity based on molecular shape</a:t>
            </a:r>
          </a:p>
          <a:p>
            <a:pPr eaLnBrk="1" hangingPunct="1"/>
            <a:r>
              <a:rPr lang="en-US" altLang="en-US"/>
              <a:t>Molecules with similar shapes can have similar biological effects</a:t>
            </a:r>
          </a:p>
          <a:p>
            <a:pPr eaLnBrk="1" hangingPunct="1"/>
            <a:endParaRPr lang="en-US" altLang="en-US"/>
          </a:p>
        </p:txBody>
      </p:sp>
      <p:sp>
        <p:nvSpPr>
          <p:cNvPr id="75779" name="Line 6">
            <a:extLst>
              <a:ext uri="{FF2B5EF4-FFF2-40B4-BE49-F238E27FC236}">
                <a16:creationId xmlns:a16="http://schemas.microsoft.com/office/drawing/2014/main" id="{D5D14058-5324-4506-B325-A6E0B59B14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0" name="Text Box 7">
            <a:extLst>
              <a:ext uri="{FF2B5EF4-FFF2-40B4-BE49-F238E27FC236}">
                <a16:creationId xmlns:a16="http://schemas.microsoft.com/office/drawing/2014/main" id="{19CB148F-B207-4C13-8D8E-90DEE5788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75781" name="Line 8">
            <a:extLst>
              <a:ext uri="{FF2B5EF4-FFF2-40B4-BE49-F238E27FC236}">
                <a16:creationId xmlns:a16="http://schemas.microsoft.com/office/drawing/2014/main" id="{C9BDD7FA-D4DF-4A05-805F-65445C14D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C1F1E4-CC58-4424-B27D-25CA49B03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6"/>
    </mc:Choice>
    <mc:Fallback xmlns="">
      <p:transition spd="slow" advTm="10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8" descr="02_18-MolecularMimic-U">
            <a:extLst>
              <a:ext uri="{FF2B5EF4-FFF2-40B4-BE49-F238E27FC236}">
                <a16:creationId xmlns:a16="http://schemas.microsoft.com/office/drawing/2014/main" id="{5364C54F-8FFC-4028-8ABA-2B3BECE3E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36525"/>
            <a:ext cx="6067425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29">
            <a:extLst>
              <a:ext uri="{FF2B5EF4-FFF2-40B4-BE49-F238E27FC236}">
                <a16:creationId xmlns:a16="http://schemas.microsoft.com/office/drawing/2014/main" id="{9035164B-E0AC-42BD-B777-11E948207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2-18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77828" name="Text Box 30">
            <a:extLst>
              <a:ext uri="{FF2B5EF4-FFF2-40B4-BE49-F238E27FC236}">
                <a16:creationId xmlns:a16="http://schemas.microsoft.com/office/drawing/2014/main" id="{B990AFA5-19F1-445D-857A-B95874A7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450" y="3617913"/>
            <a:ext cx="49831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(a) Structures of endorphin and morphine</a:t>
            </a:r>
          </a:p>
        </p:txBody>
      </p:sp>
      <p:sp>
        <p:nvSpPr>
          <p:cNvPr id="77829" name="Text Box 31">
            <a:extLst>
              <a:ext uri="{FF2B5EF4-FFF2-40B4-BE49-F238E27FC236}">
                <a16:creationId xmlns:a16="http://schemas.microsoft.com/office/drawing/2014/main" id="{F9DFABEA-34AA-49FD-99EA-24DD78BFB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450" y="6253163"/>
            <a:ext cx="39989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(b) Binding to endorphin receptors</a:t>
            </a:r>
          </a:p>
        </p:txBody>
      </p:sp>
      <p:sp>
        <p:nvSpPr>
          <p:cNvPr id="77830" name="Text Box 32">
            <a:extLst>
              <a:ext uri="{FF2B5EF4-FFF2-40B4-BE49-F238E27FC236}">
                <a16:creationId xmlns:a16="http://schemas.microsoft.com/office/drawing/2014/main" id="{B5B64331-29BB-480B-A288-B2A8C4D7A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200" y="4208463"/>
            <a:ext cx="1185863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Natural</a:t>
            </a:r>
          </a:p>
          <a:p>
            <a:pPr>
              <a:lnSpc>
                <a:spcPct val="70000"/>
              </a:lnSpc>
            </a:pPr>
            <a:r>
              <a:rPr kumimoji="0" lang="en-US" altLang="en-US" sz="1900" b="1"/>
              <a:t>endorphin</a:t>
            </a:r>
          </a:p>
        </p:txBody>
      </p:sp>
      <p:sp>
        <p:nvSpPr>
          <p:cNvPr id="77831" name="Text Box 33">
            <a:extLst>
              <a:ext uri="{FF2B5EF4-FFF2-40B4-BE49-F238E27FC236}">
                <a16:creationId xmlns:a16="http://schemas.microsoft.com/office/drawing/2014/main" id="{4BBE8A86-E537-4269-8272-C0EF73D64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50" y="5554663"/>
            <a:ext cx="132556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Endorphin</a:t>
            </a:r>
          </a:p>
          <a:p>
            <a:pPr>
              <a:lnSpc>
                <a:spcPct val="80000"/>
              </a:lnSpc>
            </a:pPr>
            <a:r>
              <a:rPr kumimoji="0" lang="en-US" altLang="en-US" sz="1900" b="1"/>
              <a:t>receptors</a:t>
            </a:r>
          </a:p>
        </p:txBody>
      </p:sp>
      <p:sp>
        <p:nvSpPr>
          <p:cNvPr id="77832" name="Text Box 34">
            <a:extLst>
              <a:ext uri="{FF2B5EF4-FFF2-40B4-BE49-F238E27FC236}">
                <a16:creationId xmlns:a16="http://schemas.microsoft.com/office/drawing/2014/main" id="{FAFE2B4F-2835-4BBD-87B1-673FDE888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550" y="4392613"/>
            <a:ext cx="11731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Morphine</a:t>
            </a:r>
          </a:p>
        </p:txBody>
      </p:sp>
      <p:sp>
        <p:nvSpPr>
          <p:cNvPr id="77833" name="Text Box 35">
            <a:extLst>
              <a:ext uri="{FF2B5EF4-FFF2-40B4-BE49-F238E27FC236}">
                <a16:creationId xmlns:a16="http://schemas.microsoft.com/office/drawing/2014/main" id="{9096A7F3-8A03-48A4-9E2A-5404AFB3A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5884863"/>
            <a:ext cx="13255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Brain cell</a:t>
            </a:r>
          </a:p>
        </p:txBody>
      </p:sp>
      <p:sp>
        <p:nvSpPr>
          <p:cNvPr id="77834" name="Line 36">
            <a:extLst>
              <a:ext uri="{FF2B5EF4-FFF2-40B4-BE49-F238E27FC236}">
                <a16:creationId xmlns:a16="http://schemas.microsoft.com/office/drawing/2014/main" id="{CD70B837-FC50-4498-BB34-5DF06FE6A1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5429250"/>
            <a:ext cx="322263" cy="2905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5" name="Line 37">
            <a:extLst>
              <a:ext uri="{FF2B5EF4-FFF2-40B4-BE49-F238E27FC236}">
                <a16:creationId xmlns:a16="http://schemas.microsoft.com/office/drawing/2014/main" id="{CA6293B1-6E38-433E-A8DF-00B60C3F06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3250" y="5346700"/>
            <a:ext cx="241300" cy="374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Line 38">
            <a:extLst>
              <a:ext uri="{FF2B5EF4-FFF2-40B4-BE49-F238E27FC236}">
                <a16:creationId xmlns:a16="http://schemas.microsoft.com/office/drawing/2014/main" id="{5783E47B-66C3-4E4D-9BCF-8AE8DFDAB0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7925" y="4667250"/>
            <a:ext cx="117475" cy="130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7" name="Line 39">
            <a:extLst>
              <a:ext uri="{FF2B5EF4-FFF2-40B4-BE49-F238E27FC236}">
                <a16:creationId xmlns:a16="http://schemas.microsoft.com/office/drawing/2014/main" id="{684D9749-4E0F-4B99-8AC6-0CE361A884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87700" y="4379913"/>
            <a:ext cx="179388" cy="619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Text Box 40">
            <a:extLst>
              <a:ext uri="{FF2B5EF4-FFF2-40B4-BE49-F238E27FC236}">
                <a16:creationId xmlns:a16="http://schemas.microsoft.com/office/drawing/2014/main" id="{A9CB82D8-32EC-4BA1-A305-4EA20E888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1395413"/>
            <a:ext cx="11731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Morphine</a:t>
            </a:r>
          </a:p>
        </p:txBody>
      </p:sp>
      <p:sp>
        <p:nvSpPr>
          <p:cNvPr id="77839" name="Text Box 41">
            <a:extLst>
              <a:ext uri="{FF2B5EF4-FFF2-40B4-BE49-F238E27FC236}">
                <a16:creationId xmlns:a16="http://schemas.microsoft.com/office/drawing/2014/main" id="{9614EBFF-55F4-472C-8DC1-AB0005B05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849313"/>
            <a:ext cx="23161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Natural endorphin</a:t>
            </a:r>
          </a:p>
        </p:txBody>
      </p:sp>
      <p:sp>
        <p:nvSpPr>
          <p:cNvPr id="77840" name="Text Box 42">
            <a:extLst>
              <a:ext uri="{FF2B5EF4-FFF2-40B4-BE49-F238E27FC236}">
                <a16:creationId xmlns:a16="http://schemas.microsoft.com/office/drawing/2014/main" id="{B062BE17-08B6-42D2-9FFB-2AE8D82C6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700" y="125413"/>
            <a:ext cx="4683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Key</a:t>
            </a:r>
          </a:p>
        </p:txBody>
      </p:sp>
      <p:sp>
        <p:nvSpPr>
          <p:cNvPr id="77841" name="Text Box 43">
            <a:extLst>
              <a:ext uri="{FF2B5EF4-FFF2-40B4-BE49-F238E27FC236}">
                <a16:creationId xmlns:a16="http://schemas.microsoft.com/office/drawing/2014/main" id="{AD18094C-A126-4162-9D97-88A23F660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650" y="423863"/>
            <a:ext cx="8620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Carbon</a:t>
            </a:r>
          </a:p>
        </p:txBody>
      </p:sp>
      <p:sp>
        <p:nvSpPr>
          <p:cNvPr id="77842" name="Text Box 44">
            <a:extLst>
              <a:ext uri="{FF2B5EF4-FFF2-40B4-BE49-F238E27FC236}">
                <a16:creationId xmlns:a16="http://schemas.microsoft.com/office/drawing/2014/main" id="{6B6E2268-8D87-4E6E-943D-76CC0F3D8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300" y="684213"/>
            <a:ext cx="11731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Hydrogen</a:t>
            </a:r>
          </a:p>
        </p:txBody>
      </p:sp>
      <p:sp>
        <p:nvSpPr>
          <p:cNvPr id="77843" name="Text Box 45">
            <a:extLst>
              <a:ext uri="{FF2B5EF4-FFF2-40B4-BE49-F238E27FC236}">
                <a16:creationId xmlns:a16="http://schemas.microsoft.com/office/drawing/2014/main" id="{B55EAB20-C691-4C99-8FCC-877D5F4AB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404813"/>
            <a:ext cx="10080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Nitrogen</a:t>
            </a:r>
          </a:p>
        </p:txBody>
      </p:sp>
      <p:sp>
        <p:nvSpPr>
          <p:cNvPr id="77844" name="Text Box 46">
            <a:extLst>
              <a:ext uri="{FF2B5EF4-FFF2-40B4-BE49-F238E27FC236}">
                <a16:creationId xmlns:a16="http://schemas.microsoft.com/office/drawing/2014/main" id="{40370230-A4F5-4101-9131-83627DD51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677863"/>
            <a:ext cx="6969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Sulfur</a:t>
            </a:r>
          </a:p>
        </p:txBody>
      </p:sp>
      <p:sp>
        <p:nvSpPr>
          <p:cNvPr id="77845" name="Text Box 47">
            <a:extLst>
              <a:ext uri="{FF2B5EF4-FFF2-40B4-BE49-F238E27FC236}">
                <a16:creationId xmlns:a16="http://schemas.microsoft.com/office/drawing/2014/main" id="{9C8F35E6-A019-4EA4-97BA-D61F71036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950913"/>
            <a:ext cx="9001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900" b="1"/>
              <a:t>Oxygen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0F42D30-A5F2-4218-BEAD-92096BE9C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7"/>
    </mc:Choice>
    <mc:Fallback xmlns="">
      <p:transition spd="slow" advTm="1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9EA1DF5-0DB0-43A2-A71E-D53D9DF86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914400"/>
          </a:xfrm>
        </p:spPr>
        <p:txBody>
          <a:bodyPr/>
          <a:lstStyle/>
          <a:p>
            <a:pPr marL="60325" indent="4763" eaLnBrk="1" hangingPunct="1"/>
            <a:r>
              <a:rPr lang="en-US" altLang="en-US"/>
              <a:t>Concept 2.4: Chemical reactions make and break chemical bonds</a:t>
            </a:r>
          </a:p>
        </p:txBody>
      </p:sp>
      <p:sp>
        <p:nvSpPr>
          <p:cNvPr id="79875" name="Rectangle 5">
            <a:extLst>
              <a:ext uri="{FF2B5EF4-FFF2-40B4-BE49-F238E27FC236}">
                <a16:creationId xmlns:a16="http://schemas.microsoft.com/office/drawing/2014/main" id="{32CEB2CF-65E3-4268-B2FD-C96570FD4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7772400" cy="4279900"/>
          </a:xfrm>
          <a:noFill/>
        </p:spPr>
        <p:txBody>
          <a:bodyPr/>
          <a:lstStyle/>
          <a:p>
            <a:pPr eaLnBrk="1" hangingPunct="1"/>
            <a:r>
              <a:rPr lang="en-US" altLang="en-US" b="1"/>
              <a:t>Chemical reactions </a:t>
            </a:r>
            <a:r>
              <a:rPr lang="en-US" altLang="en-US"/>
              <a:t>are the making and breaking of chemical bonds</a:t>
            </a:r>
          </a:p>
          <a:p>
            <a:pPr eaLnBrk="1" hangingPunct="1"/>
            <a:r>
              <a:rPr lang="en-US" altLang="en-US"/>
              <a:t>The starting molecules of a chemical reaction are called </a:t>
            </a:r>
            <a:r>
              <a:rPr lang="en-US" altLang="en-US" b="1"/>
              <a:t>reactants</a:t>
            </a:r>
          </a:p>
          <a:p>
            <a:pPr eaLnBrk="1" hangingPunct="1"/>
            <a:r>
              <a:rPr lang="en-US" altLang="en-US"/>
              <a:t>The final molecules of a chemical reaction are called </a:t>
            </a:r>
            <a:r>
              <a:rPr lang="en-US" altLang="en-US" b="1"/>
              <a:t>products</a:t>
            </a:r>
          </a:p>
          <a:p>
            <a:pPr eaLnBrk="1" hangingPunct="1"/>
            <a:endParaRPr lang="en-US" altLang="en-US"/>
          </a:p>
        </p:txBody>
      </p:sp>
      <p:sp>
        <p:nvSpPr>
          <p:cNvPr id="79876" name="Line 6">
            <a:extLst>
              <a:ext uri="{FF2B5EF4-FFF2-40B4-BE49-F238E27FC236}">
                <a16:creationId xmlns:a16="http://schemas.microsoft.com/office/drawing/2014/main" id="{D0D74B92-A072-4EA2-BD16-5894A4F07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7" name="Text Box 7">
            <a:extLst>
              <a:ext uri="{FF2B5EF4-FFF2-40B4-BE49-F238E27FC236}">
                <a16:creationId xmlns:a16="http://schemas.microsoft.com/office/drawing/2014/main" id="{D41B8244-13AE-4C38-ADB8-1C059F575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79878" name="Line 8">
            <a:extLst>
              <a:ext uri="{FF2B5EF4-FFF2-40B4-BE49-F238E27FC236}">
                <a16:creationId xmlns:a16="http://schemas.microsoft.com/office/drawing/2014/main" id="{455F66EE-9B53-4478-AD76-E8A230CD7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731FDE-0869-458C-BD07-5B160138F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5"/>
    </mc:Choice>
    <mc:Fallback xmlns="">
      <p:transition spd="slow" advTm="11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>
            <a:extLst>
              <a:ext uri="{FF2B5EF4-FFF2-40B4-BE49-F238E27FC236}">
                <a16:creationId xmlns:a16="http://schemas.microsoft.com/office/drawing/2014/main" id="{A69AAE02-0000-4B60-928C-786765849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3067050"/>
          </a:xfrm>
        </p:spPr>
        <p:txBody>
          <a:bodyPr/>
          <a:lstStyle/>
          <a:p>
            <a:pPr eaLnBrk="1" hangingPunct="1"/>
            <a:r>
              <a:rPr lang="en-US" altLang="en-US"/>
              <a:t>Photosynthesis is an important chemical reaction </a:t>
            </a:r>
          </a:p>
          <a:p>
            <a:pPr eaLnBrk="1" hangingPunct="1"/>
            <a:r>
              <a:rPr lang="en-US" altLang="en-US"/>
              <a:t>Sunlight powers the conversion of carbon dioxide and water to glucose and oxygen</a:t>
            </a:r>
          </a:p>
          <a:p>
            <a:pPr lvl="1" eaLnBrk="1" hangingPunct="1">
              <a:buFont typeface="Times New Roman" panose="02020603050405020304" pitchFamily="18" charset="0"/>
              <a:buNone/>
            </a:pPr>
            <a:r>
              <a:rPr lang="en-US" altLang="en-US" sz="3000"/>
              <a:t>	</a:t>
            </a:r>
            <a:r>
              <a:rPr lang="en-US" altLang="en-US"/>
              <a:t>6 CO</a:t>
            </a:r>
            <a:r>
              <a:rPr lang="en-US" altLang="en-US" baseline="-25000"/>
              <a:t>2</a:t>
            </a:r>
            <a:r>
              <a:rPr lang="en-US" altLang="en-US"/>
              <a:t> + 6 H</a:t>
            </a:r>
            <a:r>
              <a:rPr lang="en-US" altLang="en-US" baseline="-25000"/>
              <a:t>2</a:t>
            </a:r>
            <a:r>
              <a:rPr lang="en-US" altLang="en-US"/>
              <a:t>0 </a:t>
            </a:r>
            <a:r>
              <a:rPr lang="en-US" altLang="en-US">
                <a:latin typeface="Times New Roman" panose="02020603050405020304" pitchFamily="18" charset="0"/>
              </a:rPr>
              <a:t>→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/>
              <a:t>C</a:t>
            </a:r>
            <a:r>
              <a:rPr lang="en-US" altLang="en-US" baseline="-25000"/>
              <a:t>6</a:t>
            </a:r>
            <a:r>
              <a:rPr lang="en-US" altLang="en-US"/>
              <a:t>H</a:t>
            </a:r>
            <a:r>
              <a:rPr lang="en-US" altLang="en-US" baseline="-25000"/>
              <a:t>12</a:t>
            </a:r>
            <a:r>
              <a:rPr lang="en-US" altLang="en-US"/>
              <a:t>O</a:t>
            </a:r>
            <a:r>
              <a:rPr lang="en-US" altLang="en-US" baseline="-25000"/>
              <a:t>6</a:t>
            </a:r>
            <a:r>
              <a:rPr lang="en-US" altLang="en-US"/>
              <a:t> + 6 O</a:t>
            </a:r>
            <a:r>
              <a:rPr lang="en-US" altLang="en-US" baseline="-25000"/>
              <a:t>2</a:t>
            </a:r>
            <a:endParaRPr lang="en-US" altLang="en-US" sz="3000"/>
          </a:p>
        </p:txBody>
      </p:sp>
      <p:sp>
        <p:nvSpPr>
          <p:cNvPr id="81923" name="Line 4">
            <a:extLst>
              <a:ext uri="{FF2B5EF4-FFF2-40B4-BE49-F238E27FC236}">
                <a16:creationId xmlns:a16="http://schemas.microsoft.com/office/drawing/2014/main" id="{5E18413A-630F-4113-8E4F-36242AAFFF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4" name="Text Box 5">
            <a:extLst>
              <a:ext uri="{FF2B5EF4-FFF2-40B4-BE49-F238E27FC236}">
                <a16:creationId xmlns:a16="http://schemas.microsoft.com/office/drawing/2014/main" id="{3863125E-8BC0-4B09-8B03-EF639BD76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81925" name="Line 6">
            <a:extLst>
              <a:ext uri="{FF2B5EF4-FFF2-40B4-BE49-F238E27FC236}">
                <a16:creationId xmlns:a16="http://schemas.microsoft.com/office/drawing/2014/main" id="{22380022-5C7B-413D-8469-7E1F6CCA71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2FB171-EAAC-4AFB-892A-B387B8005A6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62600" y="3870720"/>
              <a:ext cx="2420280" cy="13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2FB171-EAAC-4AFB-892A-B387B8005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6760" y="3807360"/>
                <a:ext cx="2451600" cy="258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058915-0C98-4E91-895E-436763A94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6"/>
    </mc:Choice>
    <mc:Fallback xmlns="">
      <p:transition spd="slow" advTm="21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9C5220C-F77D-4A47-AA64-6AF474DD7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Elements and Compounds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8DA15C4-0153-4A14-B686-E182202F8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93800"/>
            <a:ext cx="7772400" cy="4276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Matter is made up of elements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An </a:t>
            </a:r>
            <a:r>
              <a:rPr lang="en-US" altLang="en-US" b="1"/>
              <a:t>element</a:t>
            </a:r>
            <a:r>
              <a:rPr lang="en-US" altLang="en-US"/>
              <a:t> is a substance that cannot be broken down to other substances by chemical reactions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 </a:t>
            </a:r>
            <a:r>
              <a:rPr lang="en-US" altLang="en-US" b="1"/>
              <a:t>compound</a:t>
            </a:r>
            <a:r>
              <a:rPr lang="en-US" altLang="en-US"/>
              <a:t> is a substance consisting of two or more elements in a fixed ratio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 compound has characteristics different from those of its elements</a:t>
            </a:r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404C6AAF-16CE-4303-BB01-EEF798095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1953C4BE-AE3B-4780-B0AB-21788A2C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124C2C25-387F-4206-9E93-2710A40F5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15D743-2F45-42E9-9248-36B90D78E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7"/>
    </mc:Choice>
    <mc:Fallback xmlns="">
      <p:transition spd="slow" advTm="14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>
            <a:extLst>
              <a:ext uri="{FF2B5EF4-FFF2-40B4-BE49-F238E27FC236}">
                <a16:creationId xmlns:a16="http://schemas.microsoft.com/office/drawing/2014/main" id="{A2F5634B-EEED-456C-B85E-FEA04BB2BB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229600" cy="39814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Some chemical reactions go to completion: all reactants are converted to products</a:t>
            </a:r>
          </a:p>
          <a:p>
            <a:pPr eaLnBrk="1" hangingPunct="1"/>
            <a:r>
              <a:rPr lang="en-US" altLang="en-US"/>
              <a:t>All chemical reactions are reversible: products of the forward reaction become reactants for the reverse reaction</a:t>
            </a:r>
          </a:p>
          <a:p>
            <a:pPr eaLnBrk="1" hangingPunct="1"/>
            <a:r>
              <a:rPr lang="en-US" altLang="en-US" b="1"/>
              <a:t>Chemical equilibrium </a:t>
            </a:r>
            <a:r>
              <a:rPr lang="en-US" altLang="en-US"/>
              <a:t>is reached when the forward and reverse reaction rates are equal</a:t>
            </a:r>
          </a:p>
        </p:txBody>
      </p:sp>
      <p:sp>
        <p:nvSpPr>
          <p:cNvPr id="83971" name="Line 6">
            <a:extLst>
              <a:ext uri="{FF2B5EF4-FFF2-40B4-BE49-F238E27FC236}">
                <a16:creationId xmlns:a16="http://schemas.microsoft.com/office/drawing/2014/main" id="{2398006A-DC4D-463B-8499-61F08B3BA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Text Box 7">
            <a:extLst>
              <a:ext uri="{FF2B5EF4-FFF2-40B4-BE49-F238E27FC236}">
                <a16:creationId xmlns:a16="http://schemas.microsoft.com/office/drawing/2014/main" id="{AD45C5A5-92E3-4266-A656-C98C9626F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83973" name="Line 8">
            <a:extLst>
              <a:ext uri="{FF2B5EF4-FFF2-40B4-BE49-F238E27FC236}">
                <a16:creationId xmlns:a16="http://schemas.microsoft.com/office/drawing/2014/main" id="{E9290B9F-2C73-4A01-8A78-E8D87753F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757521-6EEC-49A1-B34B-0DAF386686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5640" y="4525200"/>
              <a:ext cx="3724560" cy="114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757521-6EEC-49A1-B34B-0DAF386686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9800" y="4461840"/>
                <a:ext cx="3755880" cy="241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BF5DC2-05B6-4610-81BD-F39B8BA8D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55"/>
    </mc:Choice>
    <mc:Fallback xmlns="">
      <p:transition spd="slow" advTm="2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81ECEE6-52D9-42C3-8AE9-0B065F4CC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34694"/>
                </a:solidFill>
              </a:rPr>
              <a:t>Essential Elements of Life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2291" name="Rectangle 4">
            <a:extLst>
              <a:ext uri="{FF2B5EF4-FFF2-40B4-BE49-F238E27FC236}">
                <a16:creationId xmlns:a16="http://schemas.microsoft.com/office/drawing/2014/main" id="{A03FBB41-06B1-4136-853D-D4F940068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458200" cy="4343400"/>
          </a:xfrm>
          <a:noFill/>
        </p:spPr>
        <p:txBody>
          <a:bodyPr/>
          <a:lstStyle/>
          <a:p>
            <a:pPr eaLnBrk="1" hangingPunct="1"/>
            <a:r>
              <a:rPr lang="en-US" altLang="en-US" sz="2600"/>
              <a:t>About 25 of the 92 elements are essential to life</a:t>
            </a:r>
          </a:p>
          <a:p>
            <a:pPr eaLnBrk="1" hangingPunct="1"/>
            <a:r>
              <a:rPr lang="en-US" altLang="en-US" sz="2600"/>
              <a:t>Carbon, hydrogen, oxygen, and nitrogen make up 96% of living matter</a:t>
            </a:r>
          </a:p>
          <a:p>
            <a:pPr eaLnBrk="1" hangingPunct="1"/>
            <a:r>
              <a:rPr lang="en-US" altLang="en-US" sz="2600"/>
              <a:t>Most of the remaining 4% consists of calcium, phosphorus, potassium, and sulfur</a:t>
            </a:r>
          </a:p>
          <a:p>
            <a:pPr eaLnBrk="1" hangingPunct="1"/>
            <a:r>
              <a:rPr lang="en-US" altLang="en-US" sz="2600" b="1"/>
              <a:t>Trace elements </a:t>
            </a:r>
            <a:r>
              <a:rPr lang="en-US" altLang="en-US" sz="2600"/>
              <a:t>are those required by an organism in minute quantities</a:t>
            </a:r>
          </a:p>
        </p:txBody>
      </p:sp>
      <p:sp>
        <p:nvSpPr>
          <p:cNvPr id="12292" name="Line 5">
            <a:extLst>
              <a:ext uri="{FF2B5EF4-FFF2-40B4-BE49-F238E27FC236}">
                <a16:creationId xmlns:a16="http://schemas.microsoft.com/office/drawing/2014/main" id="{05389EF9-750B-4E89-9464-344715E29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Text Box 6">
            <a:extLst>
              <a:ext uri="{FF2B5EF4-FFF2-40B4-BE49-F238E27FC236}">
                <a16:creationId xmlns:a16="http://schemas.microsoft.com/office/drawing/2014/main" id="{C3E7530C-F704-4003-82EC-61BB61F3B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12294" name="Line 7">
            <a:extLst>
              <a:ext uri="{FF2B5EF4-FFF2-40B4-BE49-F238E27FC236}">
                <a16:creationId xmlns:a16="http://schemas.microsoft.com/office/drawing/2014/main" id="{4E782884-B274-44B3-AD28-721C29969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6CE839-7D78-4EF1-A7D9-209EAA127C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4080" y="2073600"/>
              <a:ext cx="5872320" cy="19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6CE839-7D78-4EF1-A7D9-209EAA127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240" y="2010240"/>
                <a:ext cx="5903640" cy="324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750359-3D52-41AE-8DA1-1A73F7814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75"/>
    </mc:Choice>
    <mc:Fallback xmlns="">
      <p:transition spd="slow" advTm="34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">
            <a:extLst>
              <a:ext uri="{FF2B5EF4-FFF2-40B4-BE49-F238E27FC236}">
                <a16:creationId xmlns:a16="http://schemas.microsoft.com/office/drawing/2014/main" id="{B2CC3A76-D8DC-439E-BE33-2A59BBAF0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Table 2-1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pic>
        <p:nvPicPr>
          <p:cNvPr id="14339" name="Picture 11" descr="02_T01_HumanBodyEl-U">
            <a:extLst>
              <a:ext uri="{FF2B5EF4-FFF2-40B4-BE49-F238E27FC236}">
                <a16:creationId xmlns:a16="http://schemas.microsoft.com/office/drawing/2014/main" id="{5B93B298-5492-4E89-B83E-C4823EE6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36525"/>
            <a:ext cx="4371975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0DA288-A465-493D-A0AB-C4B3814D08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4440" y="5566320"/>
              <a:ext cx="4062960" cy="116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0DA288-A465-493D-A0AB-C4B3814D08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8600" y="5502960"/>
                <a:ext cx="4094280" cy="1287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128C0B8-9CC8-469B-AC29-16D16C0E76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28"/>
    </mc:Choice>
    <mc:Fallback xmlns="">
      <p:transition spd="slow" advTm="45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02_04-Deficiencies-U">
            <a:extLst>
              <a:ext uri="{FF2B5EF4-FFF2-40B4-BE49-F238E27FC236}">
                <a16:creationId xmlns:a16="http://schemas.microsoft.com/office/drawing/2014/main" id="{4EE8B9BD-4836-44D6-9774-E30C55DBF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1212850"/>
            <a:ext cx="6688137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3">
            <a:extLst>
              <a:ext uri="{FF2B5EF4-FFF2-40B4-BE49-F238E27FC236}">
                <a16:creationId xmlns:a16="http://schemas.microsoft.com/office/drawing/2014/main" id="{98D69FFF-F34D-4622-BAF3-F5DA29120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538" y="5200650"/>
            <a:ext cx="26685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800" b="1">
                <a:ea typeface="ヒラギノ角ゴ Pro W3" pitchFamily="48" charset="-128"/>
              </a:rPr>
              <a:t>(a) Nitrogen deficiency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FBE80A1C-5D55-4B96-86E5-D3AF587C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200"/>
              <a:t>Fig. 2-4</a:t>
            </a:r>
            <a:endParaRPr kumimoji="0" lang="en-US" altLang="en-US" sz="1500" b="1">
              <a:solidFill>
                <a:schemeClr val="bg1"/>
              </a:solidFill>
            </a:endParaRP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E837E866-0FB0-4F05-88D5-3788AE5D5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6988" y="5213350"/>
            <a:ext cx="23002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800" b="1">
                <a:ea typeface="ヒラギノ角ゴ Pro W3" pitchFamily="48" charset="-128"/>
              </a:rPr>
              <a:t>(b) Iodine deficiency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9BB006-4307-4C76-994F-1C369B6ED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12"/>
    </mc:Choice>
    <mc:Fallback xmlns="">
      <p:transition spd="slow" advTm="23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C7465C9-1048-46B1-B480-3B82B9F70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914400"/>
          </a:xfrm>
        </p:spPr>
        <p:txBody>
          <a:bodyPr/>
          <a:lstStyle/>
          <a:p>
            <a:pPr marL="60325" indent="4763" eaLnBrk="1" hangingPunct="1"/>
            <a:r>
              <a:rPr lang="en-US" altLang="en-US"/>
              <a:t>Concept 2.2: An element’s properties</a:t>
            </a:r>
            <a:br>
              <a:rPr lang="en-US" altLang="en-US"/>
            </a:br>
            <a:r>
              <a:rPr lang="en-US" altLang="en-US"/>
              <a:t>depend on the structure of its atoms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7EBD82B-02CE-45A8-A721-D69EE30DD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2850"/>
            <a:ext cx="8534400" cy="1854200"/>
          </a:xfrm>
        </p:spPr>
        <p:txBody>
          <a:bodyPr/>
          <a:lstStyle/>
          <a:p>
            <a:pPr eaLnBrk="1" hangingPunct="1"/>
            <a:r>
              <a:rPr lang="en-US" altLang="en-US"/>
              <a:t>Each element consists of unique </a:t>
            </a:r>
            <a:r>
              <a:rPr lang="en-US" altLang="en-US" b="1"/>
              <a:t>atoms</a:t>
            </a:r>
          </a:p>
          <a:p>
            <a:pPr eaLnBrk="1" hangingPunct="1"/>
            <a:r>
              <a:rPr lang="en-US" altLang="en-US"/>
              <a:t>An atom is the smallest unit of matter that still retains the properties of an element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1D05ED64-35A0-4D45-9BE4-4C9AC5D5F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4CA01D39-D56A-4943-86F0-12C8D522B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05D239F8-F78F-412A-81B7-5D900142A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05DFF2-9680-42F6-BED4-EC2A9CF71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7"/>
    </mc:Choice>
    <mc:Fallback xmlns="">
      <p:transition spd="slow" advTm="1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4623ACF-A790-4480-A0AC-BE4F75622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altLang="en-US"/>
              <a:t>Subatomic Particles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9F6050F1-CD55-4048-AB5A-B4627BD184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534400" cy="35115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Atoms are composed of </a:t>
            </a:r>
            <a:r>
              <a:rPr lang="en-US" altLang="en-US" i="1"/>
              <a:t>subatomic particles</a:t>
            </a:r>
          </a:p>
          <a:p>
            <a:pPr eaLnBrk="1" hangingPunct="1"/>
            <a:r>
              <a:rPr lang="en-US" altLang="en-US"/>
              <a:t>Relevant subatomic particles include:</a:t>
            </a:r>
          </a:p>
          <a:p>
            <a:pPr lvl="1" eaLnBrk="1" hangingPunct="1"/>
            <a:r>
              <a:rPr lang="en-US" altLang="en-US" b="1"/>
              <a:t>Neutrons</a:t>
            </a:r>
            <a:r>
              <a:rPr lang="en-US" altLang="en-US"/>
              <a:t> (no electrical charge)</a:t>
            </a:r>
          </a:p>
          <a:p>
            <a:pPr lvl="1" eaLnBrk="1" hangingPunct="1"/>
            <a:r>
              <a:rPr lang="en-US" altLang="en-US" b="1"/>
              <a:t>Protons</a:t>
            </a:r>
            <a:r>
              <a:rPr lang="en-US" altLang="en-US"/>
              <a:t> (positive charge)</a:t>
            </a:r>
          </a:p>
          <a:p>
            <a:pPr lvl="1" eaLnBrk="1" hangingPunct="1"/>
            <a:r>
              <a:rPr lang="en-US" altLang="en-US" b="1"/>
              <a:t>Electrons</a:t>
            </a:r>
            <a:r>
              <a:rPr lang="en-US" altLang="en-US"/>
              <a:t> (negative charge)</a:t>
            </a:r>
          </a:p>
        </p:txBody>
      </p:sp>
      <p:sp>
        <p:nvSpPr>
          <p:cNvPr id="20484" name="Line 5">
            <a:extLst>
              <a:ext uri="{FF2B5EF4-FFF2-40B4-BE49-F238E27FC236}">
                <a16:creationId xmlns:a16="http://schemas.microsoft.com/office/drawing/2014/main" id="{059D913A-F408-4A72-9E31-22A812D7A5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Text Box 6">
            <a:extLst>
              <a:ext uri="{FF2B5EF4-FFF2-40B4-BE49-F238E27FC236}">
                <a16:creationId xmlns:a16="http://schemas.microsoft.com/office/drawing/2014/main" id="{BCEF179F-46C2-4F1C-B2F4-A685CF97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37325"/>
            <a:ext cx="42465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000">
                <a:latin typeface="Times New Roman" panose="02020603050405020304" pitchFamily="18" charset="0"/>
              </a:rPr>
              <a:t>Copyright © 2008 Pearson Education, Inc., publishing as Benjamin Cummings</a:t>
            </a:r>
          </a:p>
        </p:txBody>
      </p:sp>
      <p:sp>
        <p:nvSpPr>
          <p:cNvPr id="20486" name="Line 7">
            <a:extLst>
              <a:ext uri="{FF2B5EF4-FFF2-40B4-BE49-F238E27FC236}">
                <a16:creationId xmlns:a16="http://schemas.microsoft.com/office/drawing/2014/main" id="{50DD04CC-83A0-40BD-87FB-6DD6683325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DDAEBB-4767-4459-AA19-3DF1BB5699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9"/>
    </mc:Choice>
    <mc:Fallback xmlns="">
      <p:transition spd="slow" advTm="6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VERSION" val="XP"/>
  <p:tag name="ISGAMESHOW" val="False"/>
</p:tagLst>
</file>

<file path=ppt/theme/theme1.xml><?xml version="1.0" encoding="utf-8"?>
<a:theme xmlns:a="http://schemas.openxmlformats.org/drawingml/2006/main" name="1_C6eActiveLectureQuestions">
  <a:themeElements>
    <a:clrScheme name="1_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1_C6eActiveLectureQuestions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1303</TotalTime>
  <Words>1890</Words>
  <Application>Microsoft Office PowerPoint</Application>
  <PresentationFormat>On-screen Show (4:3)</PresentationFormat>
  <Paragraphs>261</Paragraphs>
  <Slides>40</Slides>
  <Notes>39</Notes>
  <HiddenSlides>0</HiddenSlides>
  <MMClips>40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Narrow</vt:lpstr>
      <vt:lpstr>Symbol</vt:lpstr>
      <vt:lpstr>Times</vt:lpstr>
      <vt:lpstr>Times New Roman</vt:lpstr>
      <vt:lpstr>ヒラギノ角ゴ Pro W3</vt:lpstr>
      <vt:lpstr>1_C6eActiveLectureQuestions</vt:lpstr>
      <vt:lpstr>PowerPoint Presentation</vt:lpstr>
      <vt:lpstr>Overview: A Chemical Connection to Biology</vt:lpstr>
      <vt:lpstr>Concept 2.1: Matter consists of chemical elements in pure form and in combinations called compounds</vt:lpstr>
      <vt:lpstr>Elements and Compounds</vt:lpstr>
      <vt:lpstr>Essential Elements of Life</vt:lpstr>
      <vt:lpstr>PowerPoint Presentation</vt:lpstr>
      <vt:lpstr>PowerPoint Presentation</vt:lpstr>
      <vt:lpstr>Concept 2.2: An element’s properties depend on the structure of its atoms</vt:lpstr>
      <vt:lpstr>Subatomic Particles</vt:lpstr>
      <vt:lpstr>PowerPoint Presentation</vt:lpstr>
      <vt:lpstr>Atomic Number and Atomic Mass</vt:lpstr>
      <vt:lpstr>Isotopes</vt:lpstr>
      <vt:lpstr>PowerPoint Presentation</vt:lpstr>
      <vt:lpstr>The Energy Levels of Electrons</vt:lpstr>
      <vt:lpstr>PowerPoint Presentation</vt:lpstr>
      <vt:lpstr>Electron Distribution and Chemical Properties</vt:lpstr>
      <vt:lpstr>PowerPoint Presentation</vt:lpstr>
      <vt:lpstr>Electron Orbitals</vt:lpstr>
      <vt:lpstr>Concept 2.3: The formation and function of molecules depend on chemical bonding between atoms</vt:lpstr>
      <vt:lpstr>Covalent Bonds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Ionic Bonds</vt:lpstr>
      <vt:lpstr>PowerPoint Presentation</vt:lpstr>
      <vt:lpstr>PowerPoint Presentation</vt:lpstr>
      <vt:lpstr>Weak Chemical Bonds</vt:lpstr>
      <vt:lpstr>Hydrogen Bonds</vt:lpstr>
      <vt:lpstr>PowerPoint Presentation</vt:lpstr>
      <vt:lpstr>Van der Waals Interactions</vt:lpstr>
      <vt:lpstr>PowerPoint Presentation</vt:lpstr>
      <vt:lpstr>Molecular Shape and Function</vt:lpstr>
      <vt:lpstr>PowerPoint Presentation</vt:lpstr>
      <vt:lpstr>PowerPoint Presentation</vt:lpstr>
      <vt:lpstr>Concept 2.4: Chemical reactions make and break chemical bonds</vt:lpstr>
      <vt:lpstr>PowerPoint Presentation</vt:lpstr>
      <vt:lpstr>PowerPoint Presentation</vt:lpstr>
    </vt:vector>
  </TitlesOfParts>
  <Company>Progressive Info.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cp:lastModifiedBy>rmurugan</cp:lastModifiedBy>
  <cp:revision>30</cp:revision>
  <dcterms:modified xsi:type="dcterms:W3CDTF">2020-08-03T08:29:53Z</dcterms:modified>
</cp:coreProperties>
</file>